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76" r:id="rId6"/>
    <p:sldId id="277" r:id="rId7"/>
    <p:sldId id="278" r:id="rId8"/>
    <p:sldId id="279" r:id="rId9"/>
    <p:sldId id="280" r:id="rId10"/>
    <p:sldId id="281" r:id="rId11"/>
    <p:sldId id="269" r:id="rId12"/>
    <p:sldId id="312" r:id="rId13"/>
    <p:sldId id="313" r:id="rId14"/>
    <p:sldId id="314" r:id="rId15"/>
    <p:sldId id="282" r:id="rId16"/>
    <p:sldId id="310" r:id="rId17"/>
    <p:sldId id="273" r:id="rId18"/>
    <p:sldId id="274" r:id="rId19"/>
    <p:sldId id="271" r:id="rId20"/>
    <p:sldId id="272" r:id="rId21"/>
    <p:sldId id="311" r:id="rId22"/>
    <p:sldId id="275" r:id="rId23"/>
    <p:sldId id="283" r:id="rId24"/>
    <p:sldId id="284" r:id="rId25"/>
    <p:sldId id="285" r:id="rId26"/>
    <p:sldId id="309" r:id="rId27"/>
    <p:sldId id="315" r:id="rId28"/>
    <p:sldId id="264" r:id="rId29"/>
    <p:sldId id="265" r:id="rId3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4660"/>
  </p:normalViewPr>
  <p:slideViewPr>
    <p:cSldViewPr snapToGrid="0">
      <p:cViewPr varScale="1">
        <p:scale>
          <a:sx n="80" d="100"/>
          <a:sy n="80" d="100"/>
        </p:scale>
        <p:origin x="3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PlaceHolder 1"/>
          <p:cNvSpPr>
            <a:spLocks noGrp="1" noRot="1" noChangeAspect="1"/>
          </p:cNvSpPr>
          <p:nvPr>
            <p:ph type="sldImg"/>
          </p:nvPr>
        </p:nvSpPr>
        <p:spPr>
          <a:xfrm>
            <a:off x="0" y="764280"/>
            <a:ext cx="0" cy="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44"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45"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46" name="PlaceHolder 4"/>
          <p:cNvSpPr>
            <a:spLocks noGrp="1"/>
          </p:cNvSpPr>
          <p:nvPr>
            <p:ph type="dt" idx="4"/>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47" name="PlaceHolder 5"/>
          <p:cNvSpPr>
            <a:spLocks noGrp="1"/>
          </p:cNvSpPr>
          <p:nvPr>
            <p:ph type="ftr" idx="5"/>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48" name="PlaceHolder 6"/>
          <p:cNvSpPr>
            <a:spLocks noGrp="1"/>
          </p:cNvSpPr>
          <p:nvPr>
            <p:ph type="sldNum" idx="6"/>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D3E32B00-4024-4D4E-A405-5C90BC608AC7}"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noRot="1" noChangeAspect="1"/>
          </p:cNvSpPr>
          <p:nvPr>
            <p:ph type="sldImg"/>
          </p:nvPr>
        </p:nvSpPr>
        <p:spPr>
          <a:xfrm>
            <a:off x="685800" y="1143000"/>
            <a:ext cx="5486400" cy="3086100"/>
          </a:xfrm>
          <a:prstGeom prst="rect">
            <a:avLst/>
          </a:prstGeom>
          <a:ln w="0">
            <a:noFill/>
          </a:ln>
        </p:spPr>
      </p:sp>
      <p:sp>
        <p:nvSpPr>
          <p:cNvPr id="15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57" name="PlaceHolder 3"/>
          <p:cNvSpPr>
            <a:spLocks noGrp="1"/>
          </p:cNvSpPr>
          <p:nvPr>
            <p:ph type="sldNum" idx="7"/>
          </p:nvPr>
        </p:nvSpPr>
        <p:spPr>
          <a:xfrm>
            <a:off x="3884760" y="8685360"/>
            <a:ext cx="2971080" cy="457920"/>
          </a:xfrm>
          <a:prstGeom prst="rect">
            <a:avLst/>
          </a:prstGeom>
          <a:noFill/>
          <a:ln w="0">
            <a:noFill/>
          </a:ln>
        </p:spPr>
        <p:txBody>
          <a:bodyPr lIns="91440" tIns="45720" rIns="91440" bIns="4572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777BED04-4B89-4DE0-971B-30E35DF18E6A}" type="slidenum">
              <a:rPr lang="en-US" sz="1200" b="0" strike="noStrike" spc="-1">
                <a:solidFill>
                  <a:srgbClr val="000000"/>
                </a:solidFill>
                <a:latin typeface="Times New Roman"/>
              </a:rPr>
              <a:t>1</a:t>
            </a:fld>
            <a:endParaRPr lang="en-U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4D09-7096-E35C-3B63-174E67945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9457E-E939-C8AB-D3C9-C8A790E3425F}"/>
              </a:ext>
            </a:extLst>
          </p:cNvPr>
          <p:cNvSpPr>
            <a:spLocks noGrp="1" noRot="1" noChangeAspect="1"/>
          </p:cNvSpPr>
          <p:nvPr>
            <p:ph type="sldImg"/>
          </p:nvPr>
        </p:nvSpPr>
        <p:spPr>
          <a:xfrm>
            <a:off x="0" y="763588"/>
            <a:ext cx="0" cy="0"/>
          </a:xfrm>
        </p:spPr>
      </p:sp>
      <p:sp>
        <p:nvSpPr>
          <p:cNvPr id="3" name="Notes Placeholder 2">
            <a:extLst>
              <a:ext uri="{FF2B5EF4-FFF2-40B4-BE49-F238E27FC236}">
                <a16:creationId xmlns:a16="http://schemas.microsoft.com/office/drawing/2014/main" id="{6EFDB906-CE90-03E7-BA3B-7F7067CBFB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6E4852-9421-8B38-E929-90269766900E}"/>
              </a:ext>
            </a:extLst>
          </p:cNvPr>
          <p:cNvSpPr>
            <a:spLocks noGrp="1"/>
          </p:cNvSpPr>
          <p:nvPr>
            <p:ph type="sldNum" sz="quarter" idx="5"/>
          </p:nvPr>
        </p:nvSpPr>
        <p:spPr/>
        <p:txBody>
          <a:bodyPr/>
          <a:lstStyle/>
          <a:p>
            <a:fld id="{F2452C6A-90C4-4498-BA82-6A3398035F9D}" type="slidenum">
              <a:rPr lang="en-US" smtClean="0"/>
              <a:t>26</a:t>
            </a:fld>
            <a:endParaRPr lang="en-US"/>
          </a:p>
        </p:txBody>
      </p:sp>
    </p:spTree>
    <p:extLst>
      <p:ext uri="{BB962C8B-B14F-4D97-AF65-F5344CB8AC3E}">
        <p14:creationId xmlns:p14="http://schemas.microsoft.com/office/powerpoint/2010/main" val="2583348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779F61E2-1753-4609-BAAF-5C5F218381E9}"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1FA8090B-0F4F-4210-BB30-AB0D9853A9BD}"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C6E82DD2-187B-4C71-A114-08D694FE411F}"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ABDDFAB0-CCD5-4F43-B53F-F82FE9D764F8}"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B1AC-C0AA-B2DC-73A4-0189B25FC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3A5D73-B0F5-CE37-F22F-5B1F4F3C02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38CE69-B387-49DD-AC1E-C8E91B9FF67F}"/>
              </a:ext>
            </a:extLst>
          </p:cNvPr>
          <p:cNvSpPr>
            <a:spLocks noGrp="1"/>
          </p:cNvSpPr>
          <p:nvPr>
            <p:ph type="dt" sz="half" idx="10"/>
          </p:nvPr>
        </p:nvSpPr>
        <p:spPr/>
        <p:txBody>
          <a:bodyPr/>
          <a:lstStyle/>
          <a:p>
            <a:fld id="{ECB5563B-6C79-4983-A766-F3BA04093C96}" type="datetimeFigureOut">
              <a:rPr lang="en-US" smtClean="0"/>
              <a:t>1/10/2025</a:t>
            </a:fld>
            <a:endParaRPr lang="en-US"/>
          </a:p>
        </p:txBody>
      </p:sp>
      <p:sp>
        <p:nvSpPr>
          <p:cNvPr id="5" name="Footer Placeholder 4">
            <a:extLst>
              <a:ext uri="{FF2B5EF4-FFF2-40B4-BE49-F238E27FC236}">
                <a16:creationId xmlns:a16="http://schemas.microsoft.com/office/drawing/2014/main" id="{CE0F9AFA-56B5-75A7-1250-A486FA46E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D0D34-E7F6-F795-60A5-61F8A4E07ED1}"/>
              </a:ext>
            </a:extLst>
          </p:cNvPr>
          <p:cNvSpPr>
            <a:spLocks noGrp="1"/>
          </p:cNvSpPr>
          <p:nvPr>
            <p:ph type="sldNum" sz="quarter" idx="12"/>
          </p:nvPr>
        </p:nvSpPr>
        <p:spPr/>
        <p:txBody>
          <a:bodyPr/>
          <a:lstStyle/>
          <a:p>
            <a:fld id="{93B69E05-461F-4370-949F-D401A62B3CD5}" type="slidenum">
              <a:rPr lang="en-US" smtClean="0"/>
              <a:t>‹#›</a:t>
            </a:fld>
            <a:endParaRPr lang="en-US"/>
          </a:p>
        </p:txBody>
      </p:sp>
    </p:spTree>
    <p:extLst>
      <p:ext uri="{BB962C8B-B14F-4D97-AF65-F5344CB8AC3E}">
        <p14:creationId xmlns:p14="http://schemas.microsoft.com/office/powerpoint/2010/main" val="5930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F1C0541C-46F2-42C4-8E42-DDA296133A35}"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9D47B873-88FB-47C0-9D1C-A2E5F92D2859}"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1D3389DC-AE3A-4254-8C06-7BF4BC91C8B1}"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0CC7F73-B9FA-4DA7-8AE7-82CFB6373C89}"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523880" y="1122480"/>
            <a:ext cx="9143280" cy="1106496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A383D75B-49DE-40C3-B80D-FAFD366987FF}"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A0D92E8-5F4B-4A64-A8C1-5D7DD300ED44}"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70404CDB-34B2-4870-A55B-ED8F7CD0EC1C}"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CFD45C5A-E8F1-460A-BE37-70A8D3262C0D}"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8" name="PlaceHolder 2"/>
          <p:cNvSpPr>
            <a:spLocks noGrp="1"/>
          </p:cNvSpPr>
          <p:nvPr>
            <p:ph type="body"/>
          </p:nvPr>
        </p:nvSpPr>
        <p:spPr>
          <a:xfrm>
            <a:off x="609480" y="1604520"/>
            <a:ext cx="5353920" cy="189648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2" name="PlaceHolder 3"/>
          <p:cNvSpPr>
            <a:spLocks noGrp="1"/>
          </p:cNvSpPr>
          <p:nvPr>
            <p:ph type="body"/>
          </p:nvPr>
        </p:nvSpPr>
        <p:spPr>
          <a:xfrm>
            <a:off x="6231960" y="1604520"/>
            <a:ext cx="5353920" cy="189648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3" name="PlaceHolder 4"/>
          <p:cNvSpPr>
            <a:spLocks noGrp="1"/>
          </p:cNvSpPr>
          <p:nvPr>
            <p:ph type="body"/>
          </p:nvPr>
        </p:nvSpPr>
        <p:spPr>
          <a:xfrm>
            <a:off x="609480" y="3682080"/>
            <a:ext cx="10972080" cy="189648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4" name="PlaceHolder 5"/>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strike="noStrike" spc="-1">
                <a:solidFill>
                  <a:srgbClr val="000000"/>
                </a:solidFill>
                <a:latin typeface="Times New Roman"/>
              </a:defRPr>
            </a:lvl1pPr>
          </a:lstStyle>
          <a:p>
            <a:pPr indent="0" algn="ctr">
              <a:lnSpc>
                <a:spcPct val="100000"/>
              </a:lnSpc>
              <a:buNone/>
              <a:tabLst>
                <a:tab pos="0" algn="l"/>
              </a:tabLst>
            </a:pPr>
            <a:r>
              <a:rPr lang="en-US" sz="1400" b="0" strike="noStrike" spc="-1">
                <a:solidFill>
                  <a:srgbClr val="000000"/>
                </a:solidFill>
                <a:latin typeface="Times New Roman"/>
              </a:rPr>
              <a:t>&lt;footer&gt;</a:t>
            </a:r>
          </a:p>
        </p:txBody>
      </p:sp>
      <p:sp>
        <p:nvSpPr>
          <p:cNvPr id="5" name="PlaceHolder 6"/>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45166F3B-E5CC-44A6-BE7F-2E1D9501F07D}" type="slidenum">
              <a:rPr lang="en-US" sz="1200" b="0" strike="noStrike" spc="-1">
                <a:solidFill>
                  <a:schemeClr val="dk1">
                    <a:tint val="75000"/>
                  </a:schemeClr>
                </a:solidFill>
                <a:latin typeface="Calibri"/>
              </a:rPr>
              <a:t>‹#›</a:t>
            </a:fld>
            <a:endParaRPr lang="en-US" sz="1200" b="0" strike="noStrike" spc="-1">
              <a:solidFill>
                <a:srgbClr val="000000"/>
              </a:solidFill>
              <a:latin typeface="Times New Roman"/>
            </a:endParaRPr>
          </a:p>
        </p:txBody>
      </p:sp>
      <p:sp>
        <p:nvSpPr>
          <p:cNvPr id="6" name="PlaceHolder 7"/>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180.png"/><Relationship Id="rId4" Type="http://schemas.openxmlformats.org/officeDocument/2006/relationships/image" Target="../media/image17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webstore.iec.ch/" TargetMode="External"/><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hyperlink" Target="https://www.ti.com/lit/pdf/sloa305"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ubtitle 7"/>
          <p:cNvSpPr/>
          <p:nvPr/>
        </p:nvSpPr>
        <p:spPr>
          <a:xfrm>
            <a:off x="4272480" y="6134760"/>
            <a:ext cx="3444840" cy="36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ctr" defTabSz="914400">
              <a:lnSpc>
                <a:spcPct val="90000"/>
              </a:lnSpc>
              <a:spcBef>
                <a:spcPts val="1001"/>
              </a:spcBef>
              <a:tabLst>
                <a:tab pos="0" algn="l"/>
              </a:tabLst>
            </a:pPr>
            <a:r>
              <a:rPr lang="en-US" sz="1800" b="0" strike="noStrike" spc="-1" dirty="0" err="1">
                <a:solidFill>
                  <a:schemeClr val="dk1"/>
                </a:solidFill>
                <a:latin typeface="Calibri"/>
              </a:rPr>
              <a:t>Tarih</a:t>
            </a:r>
            <a:r>
              <a:rPr lang="tr-TR" sz="1800" b="0" strike="noStrike" spc="-1" dirty="0">
                <a:solidFill>
                  <a:schemeClr val="dk1"/>
                </a:solidFill>
                <a:latin typeface="Calibri"/>
              </a:rPr>
              <a:t>: 10.01.2025</a:t>
            </a:r>
            <a:endParaRPr lang="en-US" sz="1800" b="0" strike="noStrike" spc="-1" dirty="0">
              <a:solidFill>
                <a:srgbClr val="000000"/>
              </a:solidFill>
              <a:latin typeface="Arial"/>
            </a:endParaRPr>
          </a:p>
        </p:txBody>
      </p:sp>
      <p:sp>
        <p:nvSpPr>
          <p:cNvPr id="50" name="Rectangle 11"/>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51" name="Rectangle 12"/>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grpSp>
        <p:nvGrpSpPr>
          <p:cNvPr id="52" name="Group 4"/>
          <p:cNvGrpSpPr/>
          <p:nvPr/>
        </p:nvGrpSpPr>
        <p:grpSpPr>
          <a:xfrm>
            <a:off x="10667880" y="6392880"/>
            <a:ext cx="1227600" cy="302400"/>
            <a:chOff x="10667880" y="6392880"/>
            <a:chExt cx="1227600" cy="302400"/>
          </a:xfrm>
        </p:grpSpPr>
        <p:sp>
          <p:nvSpPr>
            <p:cNvPr id="53" name="Üçgenler 4"/>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914400">
                <a:lnSpc>
                  <a:spcPct val="100000"/>
                </a:lnSpc>
              </a:pPr>
              <a:endParaRPr lang="tr-TR" sz="1800" b="0" strike="noStrike" spc="-1">
                <a:solidFill>
                  <a:schemeClr val="dk1"/>
                </a:solidFill>
                <a:latin typeface="Calibri"/>
              </a:endParaRPr>
            </a:p>
          </p:txBody>
        </p:sp>
        <p:sp>
          <p:nvSpPr>
            <p:cNvPr id="54" name="Üçgen 5"/>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914400">
                <a:lnSpc>
                  <a:spcPct val="100000"/>
                </a:lnSpc>
              </a:pPr>
              <a:endParaRPr lang="tr-TR" sz="1800" b="0" strike="noStrike" spc="-1">
                <a:solidFill>
                  <a:schemeClr val="dk1"/>
                </a:solidFill>
                <a:latin typeface="Calibri"/>
              </a:endParaRPr>
            </a:p>
          </p:txBody>
        </p:sp>
        <p:pic>
          <p:nvPicPr>
            <p:cNvPr id="55" name="Picture 5"/>
            <p:cNvPicPr/>
            <p:nvPr/>
          </p:nvPicPr>
          <p:blipFill>
            <a:blip r:embed="rId3"/>
            <a:stretch/>
          </p:blipFill>
          <p:spPr>
            <a:xfrm>
              <a:off x="11106720" y="6539760"/>
              <a:ext cx="788760" cy="155520"/>
            </a:xfrm>
            <a:prstGeom prst="rect">
              <a:avLst/>
            </a:prstGeom>
            <a:ln w="0">
              <a:noFill/>
            </a:ln>
          </p:spPr>
        </p:pic>
      </p:grpSp>
      <p:sp>
        <p:nvSpPr>
          <p:cNvPr id="56" name="Title 2"/>
          <p:cNvSpPr/>
          <p:nvPr/>
        </p:nvSpPr>
        <p:spPr>
          <a:xfrm>
            <a:off x="973088" y="545731"/>
            <a:ext cx="10260344" cy="518492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10000"/>
          </a:bodyPr>
          <a:lstStyle/>
          <a:p>
            <a:pPr algn="ctr" defTabSz="914400">
              <a:lnSpc>
                <a:spcPct val="90000"/>
              </a:lnSpc>
            </a:pPr>
            <a:r>
              <a:rPr lang="tr-TR" sz="3600" b="1" spc="-1" dirty="0">
                <a:solidFill>
                  <a:schemeClr val="dk1"/>
                </a:solidFill>
                <a:latin typeface="Calibri"/>
              </a:rPr>
              <a:t>AKTİF EMI FİLTRELER</a:t>
            </a:r>
          </a:p>
          <a:p>
            <a:pPr algn="ctr" defTabSz="914400">
              <a:lnSpc>
                <a:spcPct val="90000"/>
              </a:lnSpc>
            </a:pPr>
            <a:endParaRPr lang="tr-TR" sz="3600" b="1" spc="-1" dirty="0">
              <a:solidFill>
                <a:schemeClr val="dk1"/>
              </a:solidFill>
              <a:latin typeface="Calibri"/>
            </a:endParaRPr>
          </a:p>
          <a:p>
            <a:pPr algn="ctr" defTabSz="914400">
              <a:lnSpc>
                <a:spcPct val="90000"/>
              </a:lnSpc>
            </a:pPr>
            <a:endParaRPr lang="tr-TR" sz="3600" b="1" spc="-1" dirty="0">
              <a:solidFill>
                <a:schemeClr val="dk1"/>
              </a:solidFill>
              <a:latin typeface="Calibri"/>
            </a:endParaRPr>
          </a:p>
          <a:p>
            <a:pPr algn="ctr" defTabSz="914400">
              <a:lnSpc>
                <a:spcPct val="90000"/>
              </a:lnSpc>
            </a:pPr>
            <a:endParaRPr lang="tr-TR" sz="3600" b="1" spc="-1" dirty="0">
              <a:solidFill>
                <a:schemeClr val="dk1"/>
              </a:solidFill>
              <a:latin typeface="Calibri"/>
            </a:endParaRPr>
          </a:p>
          <a:p>
            <a:pPr algn="ctr" defTabSz="914400">
              <a:lnSpc>
                <a:spcPct val="90000"/>
              </a:lnSpc>
            </a:pPr>
            <a:endParaRPr lang="tr-TR" sz="3600" b="1" spc="-1" dirty="0">
              <a:solidFill>
                <a:schemeClr val="dk1"/>
              </a:solidFill>
              <a:latin typeface="Calibri"/>
            </a:endParaRPr>
          </a:p>
          <a:p>
            <a:pPr algn="r" defTabSz="914400">
              <a:lnSpc>
                <a:spcPct val="90000"/>
              </a:lnSpc>
            </a:pPr>
            <a:endParaRPr lang="en-US" sz="2200" strike="noStrike" spc="-1" dirty="0" smtClean="0">
              <a:solidFill>
                <a:schemeClr val="dk1"/>
              </a:solidFill>
              <a:latin typeface="Calibri"/>
            </a:endParaRPr>
          </a:p>
          <a:p>
            <a:pPr algn="r" defTabSz="914400">
              <a:lnSpc>
                <a:spcPct val="90000"/>
              </a:lnSpc>
            </a:pPr>
            <a:endParaRPr lang="en-US" sz="2200" spc="-1" dirty="0">
              <a:solidFill>
                <a:schemeClr val="dk1"/>
              </a:solidFill>
              <a:latin typeface="Calibri"/>
            </a:endParaRPr>
          </a:p>
          <a:p>
            <a:pPr algn="r" defTabSz="914400">
              <a:lnSpc>
                <a:spcPct val="90000"/>
              </a:lnSpc>
            </a:pPr>
            <a:endParaRPr lang="en-US" sz="2200" strike="noStrike" spc="-1" dirty="0" smtClean="0">
              <a:solidFill>
                <a:schemeClr val="dk1"/>
              </a:solidFill>
              <a:latin typeface="Calibri"/>
            </a:endParaRPr>
          </a:p>
          <a:p>
            <a:pPr algn="r" defTabSz="914400">
              <a:lnSpc>
                <a:spcPct val="90000"/>
              </a:lnSpc>
            </a:pPr>
            <a:endParaRPr lang="en-US" sz="2200" spc="-1" dirty="0">
              <a:solidFill>
                <a:schemeClr val="dk1"/>
              </a:solidFill>
              <a:latin typeface="Calibri"/>
            </a:endParaRPr>
          </a:p>
          <a:p>
            <a:pPr algn="r" defTabSz="914400">
              <a:lnSpc>
                <a:spcPct val="90000"/>
              </a:lnSpc>
            </a:pPr>
            <a:endParaRPr lang="en-US" sz="2200" strike="noStrike" spc="-1" dirty="0" smtClean="0">
              <a:solidFill>
                <a:schemeClr val="dk1"/>
              </a:solidFill>
              <a:latin typeface="Calibri"/>
            </a:endParaRPr>
          </a:p>
          <a:p>
            <a:pPr algn="r" defTabSz="914400">
              <a:lnSpc>
                <a:spcPct val="90000"/>
              </a:lnSpc>
            </a:pPr>
            <a:endParaRPr lang="en-US" sz="2200" spc="-1" dirty="0">
              <a:solidFill>
                <a:schemeClr val="dk1"/>
              </a:solidFill>
              <a:latin typeface="Calibri"/>
            </a:endParaRPr>
          </a:p>
          <a:p>
            <a:pPr algn="r" defTabSz="914400">
              <a:lnSpc>
                <a:spcPct val="90000"/>
              </a:lnSpc>
            </a:pPr>
            <a:endParaRPr lang="en-US" sz="2200" strike="noStrike" spc="-1" dirty="0" smtClean="0">
              <a:solidFill>
                <a:schemeClr val="dk1"/>
              </a:solidFill>
              <a:latin typeface="Calibri"/>
            </a:endParaRPr>
          </a:p>
          <a:p>
            <a:pPr algn="r" defTabSz="914400">
              <a:lnSpc>
                <a:spcPct val="90000"/>
              </a:lnSpc>
            </a:pPr>
            <a:endParaRPr lang="en-US" sz="2200" spc="-1" dirty="0">
              <a:solidFill>
                <a:schemeClr val="dk1"/>
              </a:solidFill>
              <a:latin typeface="Calibri"/>
            </a:endParaRPr>
          </a:p>
          <a:p>
            <a:pPr algn="r" defTabSz="914400">
              <a:lnSpc>
                <a:spcPct val="90000"/>
              </a:lnSpc>
            </a:pPr>
            <a:endParaRPr lang="en-US" sz="2200" strike="noStrike" spc="-1" dirty="0" smtClean="0">
              <a:solidFill>
                <a:schemeClr val="dk1"/>
              </a:solidFill>
              <a:latin typeface="Calibri"/>
            </a:endParaRPr>
          </a:p>
          <a:p>
            <a:pPr algn="r" defTabSz="914400">
              <a:lnSpc>
                <a:spcPct val="90000"/>
              </a:lnSpc>
            </a:pPr>
            <a:r>
              <a:rPr lang="tr-TR" sz="2200" strike="noStrike" spc="-1" dirty="0" smtClean="0">
                <a:solidFill>
                  <a:schemeClr val="dk1"/>
                </a:solidFill>
                <a:latin typeface="Calibri"/>
              </a:rPr>
              <a:t>Özge </a:t>
            </a:r>
            <a:r>
              <a:rPr lang="tr-TR" sz="2200" strike="noStrike" spc="-1" dirty="0">
                <a:solidFill>
                  <a:schemeClr val="dk1"/>
                </a:solidFill>
                <a:latin typeface="Calibri"/>
              </a:rPr>
              <a:t>Işıl DURMUŞ</a:t>
            </a:r>
          </a:p>
          <a:p>
            <a:pPr algn="r" defTabSz="914400">
              <a:lnSpc>
                <a:spcPct val="90000"/>
              </a:lnSpc>
            </a:pPr>
            <a:r>
              <a:rPr lang="tr-TR" sz="2200" spc="-1" dirty="0">
                <a:solidFill>
                  <a:schemeClr val="dk1"/>
                </a:solidFill>
                <a:latin typeface="Calibri"/>
              </a:rPr>
              <a:t>Osman Altay</a:t>
            </a:r>
            <a:endParaRPr lang="en-US" sz="2200" strike="noStrike" spc="-1" dirty="0">
              <a:solidFill>
                <a:srgbClr val="000000"/>
              </a:solidFill>
              <a:latin typeface="Arial"/>
            </a:endParaRPr>
          </a:p>
        </p:txBody>
      </p:sp>
      <p:sp>
        <p:nvSpPr>
          <p:cNvPr id="57" name="Title 3"/>
          <p:cNvSpPr/>
          <p:nvPr/>
        </p:nvSpPr>
        <p:spPr>
          <a:xfrm>
            <a:off x="116640" y="3817800"/>
            <a:ext cx="3951720" cy="111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defTabSz="914400">
              <a:lnSpc>
                <a:spcPct val="90000"/>
              </a:lnSpc>
            </a:pPr>
            <a:endParaRPr lang="en-US" sz="2000" b="0" strike="noStrike" spc="-1">
              <a:solidFill>
                <a:schemeClr val="dk1"/>
              </a:solidFill>
              <a:latin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725A7-323E-6CC4-9C88-2AA79CB8B9B7}"/>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E3D840FD-847A-EEAA-D04E-35293C8C952E}"/>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C8F342A5-0979-F78A-6CE2-5495FAC75563}"/>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D771B1EF-6DD1-9923-5BD4-41FA7AF69CBF}"/>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DF7D68C7-1120-ACBA-10C8-72BFC57F7EBE}"/>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47B5A740-E0FA-F025-3209-96248D63A87E}"/>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7F6062BE-3C9C-F798-BBD5-4F8C77DEAFDA}"/>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3178CEB1-B0F3-1DBA-55B2-418F488A77C8}"/>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D713C29B-CC58-32C1-E031-F86875AF5B82}"/>
              </a:ext>
            </a:extLst>
          </p:cNvPr>
          <p:cNvCxnSpPr/>
          <p:nvPr/>
        </p:nvCxnSpPr>
        <p:spPr>
          <a:xfrm>
            <a:off x="-36000" y="528480"/>
            <a:ext cx="12264840" cy="720"/>
          </a:xfrm>
          <a:prstGeom prst="straightConnector1">
            <a:avLst/>
          </a:prstGeom>
          <a:ln w="9525">
            <a:solidFill>
              <a:srgbClr val="FF0000"/>
            </a:solidFill>
            <a:round/>
          </a:ln>
        </p:spPr>
      </p:cxnSp>
      <p:sp>
        <p:nvSpPr>
          <p:cNvPr id="90" name="Subtitle 4">
            <a:extLst>
              <a:ext uri="{FF2B5EF4-FFF2-40B4-BE49-F238E27FC236}">
                <a16:creationId xmlns:a16="http://schemas.microsoft.com/office/drawing/2014/main" id="{1805EBF2-ED5F-13D0-7C47-FB4BFE1398C2}"/>
              </a:ext>
            </a:extLst>
          </p:cNvPr>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spcBef>
                <a:spcPts val="1001"/>
              </a:spcBef>
            </a:pPr>
            <a:r>
              <a:rPr lang="tr-TR" sz="2400" b="1" dirty="0"/>
              <a:t>Pasif Filtreler</a:t>
            </a:r>
            <a:endParaRPr lang="en-US" sz="2400" b="1" dirty="0"/>
          </a:p>
          <a:p>
            <a:pPr algn="just">
              <a:spcBef>
                <a:spcPts val="1001"/>
              </a:spcBef>
            </a:pPr>
            <a:r>
              <a:rPr lang="tr-TR" sz="2200" dirty="0"/>
              <a:t>Pasif filtreler, kolay uygulanabilir, hesaplanabilir, güvenilir ve dayanıklı çözümler sunar. Eğer EMI sorunlarıyla karşılaşıyorsanız, daha büyük kapasitans veya endüktans değerine sahip bileşenler ekleyerek bu sorunları çözebilirsiniz. Ancak, daha büyük değerli bileşenler kullanmak maliyeti artırmanın yanı sıra daha fazla yer kaplayacaktır. Ayrıca, düşük frekanslı gürültülerin filtrelenmesinde kapasitör ve indüktör değerlerinin önemli ölçüde artması gereklidir, bu da tasarımın daha fazla hacim kaplamasına ve maliyetinin artmasına yol açar.</a:t>
            </a:r>
          </a:p>
          <a:p>
            <a:pPr algn="just" defTabSz="914400">
              <a:lnSpc>
                <a:spcPct val="90000"/>
              </a:lnSpc>
              <a:spcBef>
                <a:spcPts val="1001"/>
              </a:spcBef>
              <a:tabLst>
                <a:tab pos="0" algn="l"/>
              </a:tabLst>
            </a:pPr>
            <a:endParaRPr lang="en-US" sz="2200" b="0" strike="noStrike" spc="-1" dirty="0">
              <a:solidFill>
                <a:srgbClr val="000000"/>
              </a:solidFill>
              <a:cs typeface="Arial" panose="020B0604020202020204" pitchFamily="34" charset="0"/>
            </a:endParaRPr>
          </a:p>
          <a:p>
            <a:pPr defTabSz="914400">
              <a:lnSpc>
                <a:spcPct val="90000"/>
              </a:lnSpc>
              <a:spcBef>
                <a:spcPts val="1001"/>
              </a:spcBef>
              <a:tabLst>
                <a:tab pos="0" algn="l"/>
              </a:tabLst>
            </a:pPr>
            <a:endParaRPr lang="en-US" sz="2400" b="0" strike="noStrike" spc="-1" dirty="0">
              <a:solidFill>
                <a:srgbClr val="000000"/>
              </a:solidFill>
              <a:latin typeface="Arial"/>
            </a:endParaRPr>
          </a:p>
          <a:p>
            <a:pPr defTabSz="914400">
              <a:lnSpc>
                <a:spcPct val="90000"/>
              </a:lnSpc>
              <a:spcBef>
                <a:spcPts val="1001"/>
              </a:spcBef>
              <a:tabLst>
                <a:tab pos="0" algn="l"/>
              </a:tabLst>
            </a:pPr>
            <a:r>
              <a:rPr lang="en-US" sz="2200" b="0" strike="noStrike" spc="-1" dirty="0">
                <a:solidFill>
                  <a:schemeClr val="dk1"/>
                </a:solidFill>
                <a:latin typeface="Calibri"/>
              </a:rPr>
              <a:t> </a:t>
            </a:r>
            <a:endParaRPr lang="en-US" sz="22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p:pic>
        <p:nvPicPr>
          <p:cNvPr id="2" name="Resim 1">
            <a:extLst>
              <a:ext uri="{FF2B5EF4-FFF2-40B4-BE49-F238E27FC236}">
                <a16:creationId xmlns:a16="http://schemas.microsoft.com/office/drawing/2014/main" id="{6B2510F7-A248-D053-4816-E2B1D65F99D3}"/>
              </a:ext>
            </a:extLst>
          </p:cNvPr>
          <p:cNvPicPr>
            <a:picLocks noChangeAspect="1"/>
          </p:cNvPicPr>
          <p:nvPr/>
        </p:nvPicPr>
        <p:blipFill>
          <a:blip r:embed="rId3"/>
          <a:stretch>
            <a:fillRect/>
          </a:stretch>
        </p:blipFill>
        <p:spPr>
          <a:xfrm>
            <a:off x="8209775" y="3914636"/>
            <a:ext cx="2680765" cy="1590363"/>
          </a:xfrm>
          <a:prstGeom prst="rect">
            <a:avLst/>
          </a:prstGeom>
        </p:spPr>
      </p:pic>
      <p:pic>
        <p:nvPicPr>
          <p:cNvPr id="12" name="Picture 11"/>
          <p:cNvPicPr>
            <a:picLocks noChangeAspect="1"/>
          </p:cNvPicPr>
          <p:nvPr/>
        </p:nvPicPr>
        <p:blipFill>
          <a:blip r:embed="rId4"/>
          <a:stretch>
            <a:fillRect/>
          </a:stretch>
        </p:blipFill>
        <p:spPr>
          <a:xfrm>
            <a:off x="389924" y="3693293"/>
            <a:ext cx="7356872" cy="2033047"/>
          </a:xfrm>
          <a:prstGeom prst="rect">
            <a:avLst/>
          </a:prstGeom>
        </p:spPr>
      </p:pic>
    </p:spTree>
    <p:extLst>
      <p:ext uri="{BB962C8B-B14F-4D97-AF65-F5344CB8AC3E}">
        <p14:creationId xmlns:p14="http://schemas.microsoft.com/office/powerpoint/2010/main" val="3463995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6D3A9-DC21-25F1-6FC6-30A52F63F1EE}"/>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795DCE97-D42C-05E1-99F8-8DA618816B92}"/>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FCBDFEFA-CC2F-EBD2-34F0-0FC165FAFC05}"/>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3FEB2551-2D51-37EA-C428-28F513922D0C}"/>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8C8E7419-2C86-ACD7-AFA5-5D24C7B37CF5}"/>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5F5B8357-1BC2-C26C-3287-1A12D95868A5}"/>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07FA7624-29AC-7491-2A77-278647F8E6BE}"/>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8C8C611C-A5EC-0355-C7C1-62216C4057C4}"/>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152478F7-7AD3-7B03-CD58-A946680432CB}"/>
              </a:ext>
            </a:extLst>
          </p:cNvPr>
          <p:cNvCxnSpPr/>
          <p:nvPr/>
        </p:nvCxnSpPr>
        <p:spPr>
          <a:xfrm>
            <a:off x="-36000" y="528480"/>
            <a:ext cx="12264840" cy="720"/>
          </a:xfrm>
          <a:prstGeom prst="straightConnector1">
            <a:avLst/>
          </a:prstGeom>
          <a:ln w="9525">
            <a:solidFill>
              <a:srgbClr val="FF0000"/>
            </a:solidFill>
            <a:round/>
          </a:ln>
        </p:spPr>
      </p:cxnSp>
      <p:sp>
        <p:nvSpPr>
          <p:cNvPr id="90" name="Subtitle 4">
            <a:extLst>
              <a:ext uri="{FF2B5EF4-FFF2-40B4-BE49-F238E27FC236}">
                <a16:creationId xmlns:a16="http://schemas.microsoft.com/office/drawing/2014/main" id="{CB85FDE6-AF0B-9D1A-D25D-43555C773735}"/>
              </a:ext>
            </a:extLst>
          </p:cNvPr>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001"/>
              </a:spcBef>
              <a:tabLst>
                <a:tab pos="0" algn="l"/>
              </a:tabLst>
            </a:pPr>
            <a:r>
              <a:rPr lang="tr-TR" sz="2400" b="1" spc="-1" dirty="0">
                <a:solidFill>
                  <a:schemeClr val="dk1"/>
                </a:solidFill>
                <a:latin typeface="Calibri"/>
              </a:rPr>
              <a:t>Aktif EMI Filtre </a:t>
            </a:r>
          </a:p>
          <a:p>
            <a:pPr algn="just" defTabSz="914400">
              <a:lnSpc>
                <a:spcPct val="90000"/>
              </a:lnSpc>
              <a:spcBef>
                <a:spcPts val="1001"/>
              </a:spcBef>
              <a:tabLst>
                <a:tab pos="0" algn="l"/>
              </a:tabLst>
            </a:pPr>
            <a:r>
              <a:rPr lang="tr-TR" sz="2200" dirty="0"/>
              <a:t>Aktif EMI (Elektromanyetik Girişim) filtreleri, elektronik cihazların ve devrelerin çalışmasını bozabilecek istenmeyen elektromanyetik parazitleri (EMI) azaltmak veya ortadan kaldırmak için kullanılan bir devre türüdür. Pasif EMI filtrelerinden farklı olarak, aktif filtreler </a:t>
            </a:r>
            <a:r>
              <a:rPr lang="tr-TR" sz="2200" dirty="0" err="1"/>
              <a:t>opamp</a:t>
            </a:r>
            <a:r>
              <a:rPr lang="tr-TR" sz="2200" dirty="0"/>
              <a:t> (operasyonel amplifikatör) gibi aktif elemanlar içerir ve bu sayede düşük frekanslı parazitlerde daha etkili çalışır. Temel prensip, parazit sinyalini algılayarak bunun zıt fazında bir sinyal üretmek ve bu sayede oluşturulan zıt sinyal ve gürültünün birbirlerini sönümleyerek sinyalleri iptal etmesidir. </a:t>
            </a:r>
            <a:endParaRPr lang="en-US" sz="2400" b="0" strike="noStrike" spc="-1" dirty="0">
              <a:solidFill>
                <a:srgbClr val="000000"/>
              </a:solidFill>
              <a:latin typeface="Arial"/>
            </a:endParaRPr>
          </a:p>
          <a:p>
            <a:pPr defTabSz="914400">
              <a:lnSpc>
                <a:spcPct val="90000"/>
              </a:lnSpc>
              <a:spcBef>
                <a:spcPts val="1001"/>
              </a:spcBef>
              <a:tabLst>
                <a:tab pos="0" algn="l"/>
              </a:tabLst>
            </a:pPr>
            <a:r>
              <a:rPr lang="en-US" sz="2200" b="0" strike="noStrike" spc="-1" dirty="0">
                <a:solidFill>
                  <a:schemeClr val="dk1"/>
                </a:solidFill>
                <a:latin typeface="Calibri"/>
              </a:rPr>
              <a:t> </a:t>
            </a:r>
            <a:endParaRPr lang="en-US" sz="22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p:pic>
        <p:nvPicPr>
          <p:cNvPr id="3" name="Resim 2">
            <a:extLst>
              <a:ext uri="{FF2B5EF4-FFF2-40B4-BE49-F238E27FC236}">
                <a16:creationId xmlns:a16="http://schemas.microsoft.com/office/drawing/2014/main" id="{B4A013DB-7568-9151-7112-6B3346EB27DB}"/>
              </a:ext>
            </a:extLst>
          </p:cNvPr>
          <p:cNvPicPr>
            <a:picLocks noChangeAspect="1"/>
          </p:cNvPicPr>
          <p:nvPr/>
        </p:nvPicPr>
        <p:blipFill>
          <a:blip r:embed="rId3"/>
          <a:stretch>
            <a:fillRect/>
          </a:stretch>
        </p:blipFill>
        <p:spPr>
          <a:xfrm>
            <a:off x="2971802" y="3684241"/>
            <a:ext cx="4756597" cy="2023640"/>
          </a:xfrm>
          <a:prstGeom prst="rect">
            <a:avLst/>
          </a:prstGeom>
        </p:spPr>
      </p:pic>
      <p:sp>
        <p:nvSpPr>
          <p:cNvPr id="4" name="Metin kutusu 3">
            <a:extLst>
              <a:ext uri="{FF2B5EF4-FFF2-40B4-BE49-F238E27FC236}">
                <a16:creationId xmlns:a16="http://schemas.microsoft.com/office/drawing/2014/main" id="{0EAF3142-3EE1-39AB-D7D2-95C7C95C0D86}"/>
              </a:ext>
            </a:extLst>
          </p:cNvPr>
          <p:cNvSpPr txBox="1"/>
          <p:nvPr/>
        </p:nvSpPr>
        <p:spPr>
          <a:xfrm>
            <a:off x="4342942" y="5788003"/>
            <a:ext cx="3020417" cy="338554"/>
          </a:xfrm>
          <a:prstGeom prst="rect">
            <a:avLst/>
          </a:prstGeom>
          <a:noFill/>
        </p:spPr>
        <p:txBody>
          <a:bodyPr wrap="square" rtlCol="0">
            <a:spAutoFit/>
          </a:bodyPr>
          <a:lstStyle/>
          <a:p>
            <a:r>
              <a:rPr lang="tr-TR" sz="1600" i="1" strike="noStrike" spc="-1" dirty="0">
                <a:solidFill>
                  <a:schemeClr val="dk1"/>
                </a:solidFill>
              </a:rPr>
              <a:t>Şekil 2: </a:t>
            </a:r>
            <a:r>
              <a:rPr lang="en-US" sz="1600" i="1" strike="noStrike" spc="-1" dirty="0" err="1">
                <a:solidFill>
                  <a:schemeClr val="dk1"/>
                </a:solidFill>
                <a:latin typeface="Calibri"/>
              </a:rPr>
              <a:t>Aktif</a:t>
            </a:r>
            <a:r>
              <a:rPr lang="en-US" sz="1600" i="1" strike="noStrike" spc="-1" dirty="0">
                <a:solidFill>
                  <a:schemeClr val="dk1"/>
                </a:solidFill>
                <a:latin typeface="Calibri"/>
              </a:rPr>
              <a:t> EMI </a:t>
            </a:r>
            <a:r>
              <a:rPr lang="en-US" sz="1600" i="1" strike="noStrike" spc="-1" dirty="0" err="1">
                <a:solidFill>
                  <a:schemeClr val="dk1"/>
                </a:solidFill>
                <a:latin typeface="Calibri"/>
              </a:rPr>
              <a:t>Filtre</a:t>
            </a:r>
            <a:r>
              <a:rPr lang="tr-TR" sz="1600" i="1" strike="noStrike" spc="-1" dirty="0">
                <a:solidFill>
                  <a:schemeClr val="dk1"/>
                </a:solidFill>
                <a:latin typeface="Calibri"/>
              </a:rPr>
              <a:t> Devresi [5]</a:t>
            </a:r>
            <a:endParaRPr lang="tr-TR" dirty="0"/>
          </a:p>
        </p:txBody>
      </p:sp>
      <p:pic>
        <p:nvPicPr>
          <p:cNvPr id="5" name="Resim 4">
            <a:extLst>
              <a:ext uri="{FF2B5EF4-FFF2-40B4-BE49-F238E27FC236}">
                <a16:creationId xmlns:a16="http://schemas.microsoft.com/office/drawing/2014/main" id="{5AF0B02B-3808-BC6F-AEE8-964919E85414}"/>
              </a:ext>
            </a:extLst>
          </p:cNvPr>
          <p:cNvPicPr>
            <a:picLocks noChangeAspect="1"/>
          </p:cNvPicPr>
          <p:nvPr/>
        </p:nvPicPr>
        <p:blipFill>
          <a:blip r:embed="rId4"/>
          <a:stretch>
            <a:fillRect/>
          </a:stretch>
        </p:blipFill>
        <p:spPr>
          <a:xfrm>
            <a:off x="730965" y="3580450"/>
            <a:ext cx="1790792" cy="825542"/>
          </a:xfrm>
          <a:prstGeom prst="rect">
            <a:avLst/>
          </a:prstGeom>
        </p:spPr>
      </p:pic>
      <p:pic>
        <p:nvPicPr>
          <p:cNvPr id="9" name="Resim 8">
            <a:extLst>
              <a:ext uri="{FF2B5EF4-FFF2-40B4-BE49-F238E27FC236}">
                <a16:creationId xmlns:a16="http://schemas.microsoft.com/office/drawing/2014/main" id="{14AF20B3-3924-487F-F519-0DCDC6C9922F}"/>
              </a:ext>
            </a:extLst>
          </p:cNvPr>
          <p:cNvPicPr>
            <a:picLocks noChangeAspect="1"/>
          </p:cNvPicPr>
          <p:nvPr/>
        </p:nvPicPr>
        <p:blipFill>
          <a:blip r:embed="rId5"/>
          <a:stretch>
            <a:fillRect/>
          </a:stretch>
        </p:blipFill>
        <p:spPr>
          <a:xfrm>
            <a:off x="724914" y="5200001"/>
            <a:ext cx="2180590" cy="661771"/>
          </a:xfrm>
          <a:prstGeom prst="rect">
            <a:avLst/>
          </a:prstGeom>
        </p:spPr>
      </p:pic>
      <p:pic>
        <p:nvPicPr>
          <p:cNvPr id="11" name="Resim 10">
            <a:extLst>
              <a:ext uri="{FF2B5EF4-FFF2-40B4-BE49-F238E27FC236}">
                <a16:creationId xmlns:a16="http://schemas.microsoft.com/office/drawing/2014/main" id="{70995937-3A71-2567-8DA6-BE59344391C0}"/>
              </a:ext>
            </a:extLst>
          </p:cNvPr>
          <p:cNvPicPr>
            <a:picLocks noChangeAspect="1"/>
          </p:cNvPicPr>
          <p:nvPr/>
        </p:nvPicPr>
        <p:blipFill>
          <a:blip r:embed="rId6"/>
          <a:stretch>
            <a:fillRect/>
          </a:stretch>
        </p:blipFill>
        <p:spPr>
          <a:xfrm>
            <a:off x="724914" y="4545969"/>
            <a:ext cx="1522709" cy="627603"/>
          </a:xfrm>
          <a:prstGeom prst="rect">
            <a:avLst/>
          </a:prstGeom>
        </p:spPr>
      </p:pic>
      <p:pic>
        <p:nvPicPr>
          <p:cNvPr id="13" name="Resim 12">
            <a:extLst>
              <a:ext uri="{FF2B5EF4-FFF2-40B4-BE49-F238E27FC236}">
                <a16:creationId xmlns:a16="http://schemas.microsoft.com/office/drawing/2014/main" id="{F4740924-E74A-ECCA-CF4A-E5D836E3BC48}"/>
              </a:ext>
            </a:extLst>
          </p:cNvPr>
          <p:cNvPicPr>
            <a:picLocks noChangeAspect="1"/>
          </p:cNvPicPr>
          <p:nvPr/>
        </p:nvPicPr>
        <p:blipFill>
          <a:blip r:embed="rId7"/>
          <a:stretch>
            <a:fillRect/>
          </a:stretch>
        </p:blipFill>
        <p:spPr>
          <a:xfrm>
            <a:off x="7484086" y="4898170"/>
            <a:ext cx="3604955" cy="1002757"/>
          </a:xfrm>
          <a:prstGeom prst="rect">
            <a:avLst/>
          </a:prstGeom>
        </p:spPr>
      </p:pic>
      <p:pic>
        <p:nvPicPr>
          <p:cNvPr id="15" name="Resim 14">
            <a:extLst>
              <a:ext uri="{FF2B5EF4-FFF2-40B4-BE49-F238E27FC236}">
                <a16:creationId xmlns:a16="http://schemas.microsoft.com/office/drawing/2014/main" id="{603788B6-F2ED-4415-64A4-94B041D5E51B}"/>
              </a:ext>
            </a:extLst>
          </p:cNvPr>
          <p:cNvPicPr>
            <a:picLocks noChangeAspect="1"/>
          </p:cNvPicPr>
          <p:nvPr/>
        </p:nvPicPr>
        <p:blipFill>
          <a:blip r:embed="rId8"/>
          <a:stretch>
            <a:fillRect/>
          </a:stretch>
        </p:blipFill>
        <p:spPr>
          <a:xfrm>
            <a:off x="8518965" y="3796677"/>
            <a:ext cx="2135236" cy="931739"/>
          </a:xfrm>
          <a:prstGeom prst="rect">
            <a:avLst/>
          </a:prstGeom>
        </p:spPr>
      </p:pic>
    </p:spTree>
    <p:extLst>
      <p:ext uri="{BB962C8B-B14F-4D97-AF65-F5344CB8AC3E}">
        <p14:creationId xmlns:p14="http://schemas.microsoft.com/office/powerpoint/2010/main" val="28822209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224A2-5495-8295-09E7-25556FBD8CC1}"/>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3CAAFB13-C3A2-75C9-EA2F-E59F5BE25550}"/>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18ED53EE-0CB2-DEFA-D37C-C56503A057BA}"/>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AA3B4FCC-D16B-C0A5-B40C-76944883D76F}"/>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EBA30545-9E15-AAC5-A4F0-DCB942FBB835}"/>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88B036B9-598B-C9EA-00B6-95122F0B2289}"/>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B88798A4-F208-3C27-B206-785EAF5126A0}"/>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25935551-98E2-F8AD-0CBA-5199ADF0CC3A}"/>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5DECF606-430B-687B-776B-C9EDC92A181A}"/>
              </a:ext>
            </a:extLst>
          </p:cNvPr>
          <p:cNvCxnSpPr/>
          <p:nvPr/>
        </p:nvCxnSpPr>
        <p:spPr>
          <a:xfrm>
            <a:off x="-36000" y="528480"/>
            <a:ext cx="12264840" cy="720"/>
          </a:xfrm>
          <a:prstGeom prst="straightConnector1">
            <a:avLst/>
          </a:prstGeom>
          <a:ln w="9525">
            <a:solidFill>
              <a:srgbClr val="FF0000"/>
            </a:solidFill>
            <a:round/>
          </a:ln>
        </p:spPr>
      </p:cxnSp>
      <p:pic>
        <p:nvPicPr>
          <p:cNvPr id="6" name="Resim 5" descr="metin, ekran görüntüsü, doküman, belge, yazı tipi içeren bir resim&#10;&#10;Açıklama otomatik olarak oluşturuldu">
            <a:extLst>
              <a:ext uri="{FF2B5EF4-FFF2-40B4-BE49-F238E27FC236}">
                <a16:creationId xmlns:a16="http://schemas.microsoft.com/office/drawing/2014/main" id="{B5EB0E35-D380-CAC3-AC7F-35486979B741}"/>
              </a:ext>
            </a:extLst>
          </p:cNvPr>
          <p:cNvPicPr>
            <a:picLocks noChangeAspect="1"/>
          </p:cNvPicPr>
          <p:nvPr/>
        </p:nvPicPr>
        <p:blipFill>
          <a:blip r:embed="rId3">
            <a:extLst>
              <a:ext uri="{28A0092B-C50C-407E-A947-70E740481C1C}">
                <a14:useLocalDpi xmlns:a14="http://schemas.microsoft.com/office/drawing/2010/main" val="0"/>
              </a:ext>
            </a:extLst>
          </a:blip>
          <a:srcRect t="331"/>
          <a:stretch/>
        </p:blipFill>
        <p:spPr>
          <a:xfrm>
            <a:off x="2310057" y="709011"/>
            <a:ext cx="7570926" cy="5458090"/>
          </a:xfrm>
          <a:prstGeom prst="rect">
            <a:avLst/>
          </a:prstGeom>
        </p:spPr>
      </p:pic>
    </p:spTree>
    <p:extLst>
      <p:ext uri="{BB962C8B-B14F-4D97-AF65-F5344CB8AC3E}">
        <p14:creationId xmlns:p14="http://schemas.microsoft.com/office/powerpoint/2010/main" val="1579855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41011-E26C-DFAD-3BDB-E5E1C0287EBC}"/>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C5479DFD-795B-B94D-519B-B0CAEE94EF5E}"/>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0903F77B-C11C-FCED-17D0-D8A6C39D3387}"/>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D11BC3B7-5AE6-0BF8-3E2D-FB7F224303D6}"/>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855ECD8D-EAD1-2350-9724-D30209F66AFF}"/>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7F6E73AF-23D9-4B59-65B0-1205B707DA4D}"/>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2F13A6CB-C39A-C0EC-7ED8-34BC2E6C4FC3}"/>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6173B9E0-7F66-18EC-1F26-65F266FAEAC6}"/>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2CC07749-84DB-D905-A4EF-A4687AE395FE}"/>
              </a:ext>
            </a:extLst>
          </p:cNvPr>
          <p:cNvCxnSpPr/>
          <p:nvPr/>
        </p:nvCxnSpPr>
        <p:spPr>
          <a:xfrm>
            <a:off x="-36000" y="528480"/>
            <a:ext cx="12264840" cy="720"/>
          </a:xfrm>
          <a:prstGeom prst="straightConnector1">
            <a:avLst/>
          </a:prstGeom>
          <a:ln w="9525">
            <a:solidFill>
              <a:srgbClr val="FF0000"/>
            </a:solidFill>
            <a:round/>
          </a:ln>
        </p:spPr>
      </p:cxnSp>
      <p:pic>
        <p:nvPicPr>
          <p:cNvPr id="3" name="Resim 2" descr="metin, mektup, harf, yazı tipi, ekran görüntüsü içeren bir resim&#10;&#10;Açıklama otomatik olarak oluşturuldu">
            <a:extLst>
              <a:ext uri="{FF2B5EF4-FFF2-40B4-BE49-F238E27FC236}">
                <a16:creationId xmlns:a16="http://schemas.microsoft.com/office/drawing/2014/main" id="{D3CFCAC3-E373-B36A-61CC-90EF1BFA2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843" y="733475"/>
            <a:ext cx="7760834" cy="5543453"/>
          </a:xfrm>
          <a:prstGeom prst="rect">
            <a:avLst/>
          </a:prstGeom>
        </p:spPr>
      </p:pic>
    </p:spTree>
    <p:extLst>
      <p:ext uri="{BB962C8B-B14F-4D97-AF65-F5344CB8AC3E}">
        <p14:creationId xmlns:p14="http://schemas.microsoft.com/office/powerpoint/2010/main" val="839505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61185-A686-67CD-CAB3-E9E99D4E129F}"/>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41AF9FB8-32E5-2688-6263-4D8FB1C36A82}"/>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35007E94-5B51-32FF-76D9-8AE24F62510D}"/>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2C800231-052F-F833-FE82-C9AD04B3ABD1}"/>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1040E022-2631-B65D-825C-E6161A631947}"/>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EBC7ABDD-2CD9-04E1-4277-A03D97B2D0E7}"/>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62D438C8-B41D-F53B-71C2-7183F7FFBCFD}"/>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6284A9C6-076D-E9D1-33A7-A2BBFCD65A2E}"/>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B8BD8A6B-5AD6-68BE-593E-9F03519C5639}"/>
              </a:ext>
            </a:extLst>
          </p:cNvPr>
          <p:cNvCxnSpPr/>
          <p:nvPr/>
        </p:nvCxnSpPr>
        <p:spPr>
          <a:xfrm>
            <a:off x="-36000" y="528480"/>
            <a:ext cx="12264840" cy="720"/>
          </a:xfrm>
          <a:prstGeom prst="straightConnector1">
            <a:avLst/>
          </a:prstGeom>
          <a:ln w="9525">
            <a:solidFill>
              <a:srgbClr val="FF0000"/>
            </a:solidFill>
            <a:round/>
          </a:ln>
        </p:spPr>
      </p:cxnSp>
      <p:pic>
        <p:nvPicPr>
          <p:cNvPr id="3" name="Resim 2" descr="metin, ekran görüntüsü, yazı tipi, doküman, belge içeren bir resim&#10;&#10;Açıklama otomatik olarak oluşturuldu">
            <a:extLst>
              <a:ext uri="{FF2B5EF4-FFF2-40B4-BE49-F238E27FC236}">
                <a16:creationId xmlns:a16="http://schemas.microsoft.com/office/drawing/2014/main" id="{604EA980-F9A8-E6E0-41BD-B52D87DDE2EC}"/>
              </a:ext>
            </a:extLst>
          </p:cNvPr>
          <p:cNvPicPr>
            <a:picLocks noChangeAspect="1"/>
          </p:cNvPicPr>
          <p:nvPr/>
        </p:nvPicPr>
        <p:blipFill>
          <a:blip r:embed="rId3">
            <a:extLst>
              <a:ext uri="{28A0092B-C50C-407E-A947-70E740481C1C}">
                <a14:useLocalDpi xmlns:a14="http://schemas.microsoft.com/office/drawing/2010/main" val="0"/>
              </a:ext>
            </a:extLst>
          </a:blip>
          <a:srcRect l="614" t="1006"/>
          <a:stretch/>
        </p:blipFill>
        <p:spPr>
          <a:xfrm>
            <a:off x="2046514" y="786960"/>
            <a:ext cx="8149293" cy="5605920"/>
          </a:xfrm>
          <a:prstGeom prst="rect">
            <a:avLst/>
          </a:prstGeom>
        </p:spPr>
      </p:pic>
    </p:spTree>
    <p:extLst>
      <p:ext uri="{BB962C8B-B14F-4D97-AF65-F5344CB8AC3E}">
        <p14:creationId xmlns:p14="http://schemas.microsoft.com/office/powerpoint/2010/main" val="3334224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4158D-4F74-DF62-DEB7-E4E9B4BEBF6F}"/>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65487847-B771-F2E9-BB22-0D572AACB54B}"/>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AA02BD62-5D3A-61A2-A0C7-602808F411E4}"/>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327CF1F4-C8ED-8B11-6A50-73A43FC92F5C}"/>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81A9AB7E-0162-DA3E-061B-387CC990F6C6}"/>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0AA3FA49-296B-AF0C-E1F9-35FBA9983105}"/>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D788A3C2-093C-591B-A69F-789277982BDE}"/>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C5ED3491-1555-F8C0-9BD2-2DEBD1F4E30D}"/>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4E803DC2-6678-7BB0-CFE1-C25D80C4BFCA}"/>
              </a:ext>
            </a:extLst>
          </p:cNvPr>
          <p:cNvCxnSpPr/>
          <p:nvPr/>
        </p:nvCxnSpPr>
        <p:spPr>
          <a:xfrm>
            <a:off x="-36000" y="528480"/>
            <a:ext cx="12264840" cy="720"/>
          </a:xfrm>
          <a:prstGeom prst="straightConnector1">
            <a:avLst/>
          </a:prstGeom>
          <a:ln w="9525">
            <a:solidFill>
              <a:srgbClr val="FF0000"/>
            </a:solidFill>
            <a:round/>
          </a:ln>
        </p:spPr>
      </p:cxnSp>
      <mc:AlternateContent xmlns:mc="http://schemas.openxmlformats.org/markup-compatibility/2006">
        <mc:Choice xmlns:a14="http://schemas.microsoft.com/office/drawing/2010/main" Requires="a14">
          <p:sp>
            <p:nvSpPr>
              <p:cNvPr id="90" name="Subtitle 4">
                <a:extLst>
                  <a:ext uri="{FF2B5EF4-FFF2-40B4-BE49-F238E27FC236}">
                    <a16:creationId xmlns:a16="http://schemas.microsoft.com/office/drawing/2014/main" id="{B9235253-7155-01AB-1EF0-B7239B7ACA2E}"/>
                  </a:ext>
                </a:extLst>
              </p:cNvPr>
              <p:cNvSpPr/>
              <p:nvPr/>
            </p:nvSpPr>
            <p:spPr>
              <a:xfrm>
                <a:off x="408600" y="900720"/>
                <a:ext cx="10792800" cy="365742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001"/>
                  </a:spcBef>
                  <a:tabLst>
                    <a:tab pos="0" algn="l"/>
                  </a:tabLst>
                </a:pPr>
                <a:r>
                  <a:rPr lang="tr-TR" sz="2400" b="1" spc="-1" dirty="0" smtClean="0">
                    <a:solidFill>
                      <a:schemeClr val="dk1"/>
                    </a:solidFill>
                    <a:latin typeface="Calibri"/>
                  </a:rPr>
                  <a:t>Neden Aktif EMI Filtre Kullanılmalı  </a:t>
                </a:r>
              </a:p>
              <a:p>
                <a:pPr algn="just" defTabSz="914400">
                  <a:lnSpc>
                    <a:spcPct val="90000"/>
                  </a:lnSpc>
                  <a:spcBef>
                    <a:spcPts val="1001"/>
                  </a:spcBef>
                  <a:tabLst>
                    <a:tab pos="0" algn="l"/>
                  </a:tabLst>
                </a:pPr>
                <a:r>
                  <a:rPr lang="en-US" sz="2200" b="0" strike="noStrike" spc="-1" dirty="0" err="1">
                    <a:solidFill>
                      <a:srgbClr val="000000"/>
                    </a:solidFill>
                    <a:cs typeface="Arial" panose="020B0604020202020204" pitchFamily="34" charset="0"/>
                  </a:rPr>
                  <a:t>Aktif</a:t>
                </a:r>
                <a:r>
                  <a:rPr lang="en-US" sz="2200" b="0" strike="noStrike" spc="-1" dirty="0">
                    <a:solidFill>
                      <a:srgbClr val="000000"/>
                    </a:solidFill>
                    <a:cs typeface="Arial" panose="020B0604020202020204" pitchFamily="34" charset="0"/>
                  </a:rPr>
                  <a:t> EMI </a:t>
                </a:r>
                <a:r>
                  <a:rPr lang="en-US" sz="2200" b="0" strike="noStrike" spc="-1" dirty="0" err="1">
                    <a:solidFill>
                      <a:srgbClr val="000000"/>
                    </a:solidFill>
                    <a:cs typeface="Arial" panose="020B0604020202020204" pitchFamily="34" charset="0"/>
                  </a:rPr>
                  <a:t>filtreler</a:t>
                </a:r>
                <a:r>
                  <a:rPr lang="tr-TR" sz="2200" b="0" strike="noStrike" spc="-1" dirty="0">
                    <a:solidFill>
                      <a:srgbClr val="000000"/>
                    </a:solidFill>
                    <a:cs typeface="Arial" panose="020B0604020202020204" pitchFamily="34" charset="0"/>
                  </a:rPr>
                  <a:t>in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pasif</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filtrelerin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yerini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almasının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temel</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nedeni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özellikle</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düşük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frekanslarda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gürültü</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bastırma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sırasında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ortaya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çıkan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maliyet</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ve</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boyut</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sorunlarını</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çözmesidir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Düşük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frekanslı</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gürültüyü</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bastırmak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için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pasif</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filtrelerde</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büyük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kapasitör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ve</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indüktörler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gerekir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Ancak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bu</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bileşenler</a:t>
                </a:r>
                <a:r>
                  <a:rPr lang="en-US" sz="2200" b="0" strike="noStrike" spc="-1" dirty="0">
                    <a:solidFill>
                      <a:srgbClr val="000000"/>
                    </a:solidFill>
                    <a:cs typeface="Arial" panose="020B0604020202020204" pitchFamily="34" charset="0"/>
                  </a:rPr>
                  <a:t> hem </a:t>
                </a:r>
                <a:r>
                  <a:rPr lang="en-US" sz="2200" b="0" strike="noStrike" spc="-1" dirty="0" err="1">
                    <a:solidFill>
                      <a:srgbClr val="000000"/>
                    </a:solidFill>
                    <a:cs typeface="Arial" panose="020B0604020202020204" pitchFamily="34" charset="0"/>
                  </a:rPr>
                  <a:t>büyük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boyutlu</a:t>
                </a:r>
                <a:r>
                  <a:rPr lang="en-US" sz="2200" b="0" strike="noStrike" spc="-1" dirty="0">
                    <a:solidFill>
                      <a:srgbClr val="000000"/>
                    </a:solidFill>
                    <a:cs typeface="Arial" panose="020B0604020202020204" pitchFamily="34" charset="0"/>
                  </a:rPr>
                  <a:t> hem de </a:t>
                </a:r>
                <a:r>
                  <a:rPr lang="en-US" sz="2200" b="0" strike="noStrike" spc="-1" dirty="0" err="1">
                    <a:solidFill>
                      <a:srgbClr val="000000"/>
                    </a:solidFill>
                    <a:cs typeface="Arial" panose="020B0604020202020204" pitchFamily="34" charset="0"/>
                  </a:rPr>
                  <a:t>pahalıdır</a:t>
                </a:r>
                <a:r>
                  <a:rPr lang="tr-TR" sz="2200" spc="-1" dirty="0">
                    <a:solidFill>
                      <a:srgbClr val="000000"/>
                    </a:solidFill>
                    <a:cs typeface="Arial" panose="020B0604020202020204" pitchFamily="34" charset="0"/>
                  </a:rPr>
                  <a:t>, a</a:t>
                </a:r>
                <a:r>
                  <a:rPr lang="en-US" sz="2200" b="0" strike="noStrike" spc="-1" dirty="0" err="1">
                    <a:solidFill>
                      <a:srgbClr val="000000"/>
                    </a:solidFill>
                    <a:cs typeface="Arial" panose="020B0604020202020204" pitchFamily="34" charset="0"/>
                  </a:rPr>
                  <a:t>ktif</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bileşenlerden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biri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olan</a:t>
                </a:r>
                <a:r>
                  <a:rPr lang="en-US" sz="2200" b="0" strike="noStrike" spc="-1" dirty="0">
                    <a:solidFill>
                      <a:srgbClr val="000000"/>
                    </a:solidFill>
                    <a:cs typeface="Arial" panose="020B0604020202020204" pitchFamily="34" charset="0"/>
                  </a:rPr>
                  <a:t> op-amp, </a:t>
                </a:r>
                <a:r>
                  <a:rPr lang="en-US" sz="2200" b="0" strike="noStrike" spc="-1" dirty="0" err="1">
                    <a:solidFill>
                      <a:srgbClr val="000000"/>
                    </a:solidFill>
                    <a:cs typeface="Arial" panose="020B0604020202020204" pitchFamily="34" charset="0"/>
                  </a:rPr>
                  <a:t>bu</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sorunu</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çözmekte</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önemli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bir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rol</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oynar</a:t>
                </a:r>
                <a:r>
                  <a:rPr lang="en-US" sz="2200" b="0" strike="noStrike" spc="-1" dirty="0">
                    <a:solidFill>
                      <a:srgbClr val="000000"/>
                    </a:solidFill>
                    <a:cs typeface="Arial" panose="020B0604020202020204" pitchFamily="34" charset="0"/>
                  </a:rPr>
                  <a:t>. Op-amp, Miller </a:t>
                </a:r>
                <a:r>
                  <a:rPr lang="en-US" sz="2200" b="0" strike="noStrike" spc="-1" dirty="0" err="1">
                    <a:solidFill>
                      <a:srgbClr val="000000"/>
                    </a:solidFill>
                    <a:cs typeface="Arial" panose="020B0604020202020204" pitchFamily="34" charset="0"/>
                  </a:rPr>
                  <a:t>etkisi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sayesinde</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çıkışında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daha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düşük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bir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empedans</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görünmesini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sağlar</a:t>
                </a:r>
                <a:r>
                  <a:rPr lang="en-US" sz="2200" b="0" strike="noStrike" spc="-1" dirty="0">
                    <a:solidFill>
                      <a:srgbClr val="000000"/>
                    </a:solidFill>
                    <a:cs typeface="Arial" panose="020B0604020202020204" pitchFamily="34" charset="0"/>
                  </a:rPr>
                  <a:t>. Bu durum, </a:t>
                </a:r>
                <a:r>
                  <a:rPr lang="en-US" sz="2200" b="0" strike="noStrike" spc="-1" dirty="0" err="1">
                    <a:solidFill>
                      <a:srgbClr val="000000"/>
                    </a:solidFill>
                    <a:cs typeface="Arial" panose="020B0604020202020204" pitchFamily="34" charset="0"/>
                  </a:rPr>
                  <a:t>devrenin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daha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yüksek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bir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kapasiteye</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sahipmiş</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gibi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davranmasına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yol</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açar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Böylece</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gerekli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olan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pasif</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bileşenlerin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değerleri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küçülür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dolayısıyla</a:t>
                </a:r>
                <a:r>
                  <a:rPr lang="en-US" sz="2200" b="0" strike="noStrike" spc="-1" dirty="0">
                    <a:solidFill>
                      <a:srgbClr val="000000"/>
                    </a:solidFill>
                    <a:cs typeface="Arial" panose="020B0604020202020204" pitchFamily="34" charset="0"/>
                  </a:rPr>
                  <a:t> hem </a:t>
                </a:r>
                <a:r>
                  <a:rPr lang="en-US" sz="2200" b="0" strike="noStrike" spc="-1" dirty="0" err="1">
                    <a:solidFill>
                      <a:srgbClr val="000000"/>
                    </a:solidFill>
                    <a:cs typeface="Arial" panose="020B0604020202020204" pitchFamily="34" charset="0"/>
                  </a:rPr>
                  <a:t>maliyet</a:t>
                </a:r>
                <a:r>
                  <a:rPr lang="en-US" sz="2200" b="0" strike="noStrike" spc="-1" dirty="0">
                    <a:solidFill>
                      <a:srgbClr val="000000"/>
                    </a:solidFill>
                    <a:cs typeface="Arial" panose="020B0604020202020204" pitchFamily="34" charset="0"/>
                  </a:rPr>
                  <a:t> hem de </a:t>
                </a:r>
                <a:r>
                  <a:rPr lang="en-US" sz="2200" b="0" strike="noStrike" spc="-1" dirty="0" err="1">
                    <a:solidFill>
                      <a:srgbClr val="000000"/>
                    </a:solidFill>
                    <a:cs typeface="Arial" panose="020B0604020202020204" pitchFamily="34" charset="0"/>
                  </a:rPr>
                  <a:t>boyut</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azalır</a:t>
                </a:r>
                <a:r>
                  <a:rPr lang="en-US" sz="2200" b="0" strike="noStrike" spc="-1" dirty="0">
                    <a:solidFill>
                      <a:srgbClr val="000000"/>
                    </a:solidFill>
                    <a:cs typeface="Arial" panose="020B0604020202020204" pitchFamily="34" charset="0"/>
                  </a:rPr>
                  <a:t>.</a:t>
                </a:r>
                <a:r>
                  <a:rPr lang="tr-TR" sz="2200" b="0" strike="noStrike" spc="-1" dirty="0">
                    <a:solidFill>
                      <a:srgbClr val="000000"/>
                    </a:solidFill>
                    <a:cs typeface="Arial" panose="020B0604020202020204" pitchFamily="34" charset="0"/>
                  </a:rPr>
                  <a:t> </a:t>
                </a:r>
              </a:p>
              <a:p>
                <a:pPr algn="just" defTabSz="914400">
                  <a:lnSpc>
                    <a:spcPct val="90000"/>
                  </a:lnSpc>
                  <a:spcBef>
                    <a:spcPts val="1001"/>
                  </a:spcBef>
                  <a:tabLst>
                    <a:tab pos="0" algn="l"/>
                  </a:tabLst>
                </a:pPr>
                <a:r>
                  <a:rPr lang="en-US" sz="2200" b="0" strike="noStrike" spc="-1" dirty="0" err="1">
                    <a:solidFill>
                      <a:srgbClr val="000000"/>
                    </a:solidFill>
                    <a:cs typeface="Arial" panose="020B0604020202020204" pitchFamily="34" charset="0"/>
                  </a:rPr>
                  <a:t>Sonuç</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olarak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aktif</a:t>
                </a:r>
                <a:r>
                  <a:rPr lang="en-US" sz="2200" b="0" strike="noStrike" spc="-1" dirty="0">
                    <a:solidFill>
                      <a:srgbClr val="000000"/>
                    </a:solidFill>
                    <a:cs typeface="Arial" panose="020B0604020202020204" pitchFamily="34" charset="0"/>
                  </a:rPr>
                  <a:t> EMI </a:t>
                </a:r>
                <a:r>
                  <a:rPr lang="en-US" sz="2200" b="0" strike="noStrike" spc="-1" dirty="0" err="1">
                    <a:solidFill>
                      <a:srgbClr val="000000"/>
                    </a:solidFill>
                    <a:cs typeface="Arial" panose="020B0604020202020204" pitchFamily="34" charset="0"/>
                  </a:rPr>
                  <a:t>filtreler</a:t>
                </a:r>
                <a:r>
                  <a:rPr lang="en-US" sz="2200" b="0" strike="noStrike" spc="-1" dirty="0">
                    <a:solidFill>
                      <a:srgbClr val="000000"/>
                    </a:solidFill>
                    <a:cs typeface="Arial" panose="020B0604020202020204" pitchFamily="34" charset="0"/>
                  </a:rPr>
                  <a:t> hem </a:t>
                </a:r>
                <a:r>
                  <a:rPr lang="en-US" sz="2200" b="0" strike="noStrike" spc="-1" dirty="0" err="1">
                    <a:solidFill>
                      <a:srgbClr val="000000"/>
                    </a:solidFill>
                    <a:cs typeface="Arial" panose="020B0604020202020204" pitchFamily="34" charset="0"/>
                  </a:rPr>
                  <a:t>daha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küçük</a:t>
                </a:r>
                <a:r>
                  <a:rPr lang="en-US" sz="2200" b="0" strike="noStrike" spc="-1" dirty="0">
                    <a:solidFill>
                      <a:srgbClr val="000000"/>
                    </a:solidFill>
                    <a:cs typeface="Arial" panose="020B0604020202020204" pitchFamily="34" charset="0"/>
                  </a:rPr>
                  <a:t> hem de </a:t>
                </a:r>
                <a:r>
                  <a:rPr lang="en-US" sz="2200" b="0" strike="noStrike" spc="-1" dirty="0" err="1">
                    <a:solidFill>
                      <a:srgbClr val="000000"/>
                    </a:solidFill>
                    <a:cs typeface="Arial" panose="020B0604020202020204" pitchFamily="34" charset="0"/>
                  </a:rPr>
                  <a:t>daha</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uygun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maliyetli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bir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çözüm</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suna</a:t>
                </a:r>
                <a:r>
                  <a:rPr lang="tr-TR" sz="2200" b="0" strike="noStrike" spc="-1" dirty="0">
                    <a:solidFill>
                      <a:srgbClr val="000000"/>
                    </a:solidFill>
                    <a:cs typeface="Arial" panose="020B0604020202020204" pitchFamily="34" charset="0"/>
                  </a:rPr>
                  <a:t>bilirken</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düşük</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frekanstaki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gürültüyü</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etkili</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bir</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şekilde</a:t>
                </a:r>
                <a:r>
                  <a:rPr lang="en-US" sz="2200" b="0" strike="noStrike" spc="-1" dirty="0">
                    <a:solidFill>
                      <a:srgbClr val="000000"/>
                    </a:solidFill>
                    <a:cs typeface="Arial" panose="020B0604020202020204" pitchFamily="34" charset="0"/>
                  </a:rPr>
                  <a:t> </a:t>
                </a:r>
                <a:r>
                  <a:rPr lang="en-US" sz="2200" b="0" strike="noStrike" spc="-1" dirty="0" err="1">
                    <a:solidFill>
                      <a:srgbClr val="000000"/>
                    </a:solidFill>
                    <a:cs typeface="Arial" panose="020B0604020202020204" pitchFamily="34" charset="0"/>
                  </a:rPr>
                  <a:t>bastır</a:t>
                </a:r>
                <a:r>
                  <a:rPr lang="tr-TR" sz="2200" b="0" strike="noStrike" spc="-1" dirty="0" err="1">
                    <a:solidFill>
                      <a:srgbClr val="000000"/>
                    </a:solidFill>
                    <a:cs typeface="Arial" panose="020B0604020202020204" pitchFamily="34" charset="0"/>
                  </a:rPr>
                  <a:t>ması</a:t>
                </a:r>
                <a:r>
                  <a:rPr lang="tr-TR" sz="2200" b="0" strike="noStrike" spc="-1" dirty="0">
                    <a:solidFill>
                      <a:srgbClr val="000000"/>
                    </a:solidFill>
                    <a:cs typeface="Arial" panose="020B0604020202020204" pitchFamily="34" charset="0"/>
                  </a:rPr>
                  <a:t> beklenir.</a:t>
                </a:r>
                <a:endParaRPr lang="en-US" sz="2200" b="0" strike="noStrike" spc="-1" dirty="0">
                  <a:solidFill>
                    <a:srgbClr val="000000"/>
                  </a:solidFill>
                  <a:cs typeface="Arial" panose="020B0604020202020204" pitchFamily="34" charset="0"/>
                </a:endParaRPr>
              </a:p>
              <a:p>
                <a:pPr algn="just" defTabSz="914400">
                  <a:lnSpc>
                    <a:spcPct val="90000"/>
                  </a:lnSpc>
                  <a:spcBef>
                    <a:spcPts val="1001"/>
                  </a:spcBef>
                  <a:tabLst>
                    <a:tab pos="0" algn="l"/>
                  </a:tabLst>
                </a:pPr>
                <a:r>
                  <a:rPr lang="en-US" sz="2200" b="0" strike="noStrike" spc="-1" dirty="0">
                    <a:solidFill>
                      <a:schemeClr val="dk1"/>
                    </a:solidFill>
                  </a:rPr>
                  <a:t> </a:t>
                </a:r>
                <a:endParaRPr lang="en-US" sz="2200" b="0" strike="noStrike" spc="-1" dirty="0">
                  <a:solidFill>
                    <a:srgbClr val="000000"/>
                  </a:solidFill>
                </a:endParaRPr>
              </a:p>
              <a:p>
                <a:pPr lvl="0">
                  <a:lnSpc>
                    <a:spcPct val="90000"/>
                  </a:lnSpc>
                  <a:spcBef>
                    <a:spcPts val="1001"/>
                  </a:spcBef>
                  <a:tabLst>
                    <a:tab pos="0" algn="l"/>
                  </a:tabLst>
                  <a:defRPr/>
                </a:pPr>
                <a14:m>
                  <m:oMathPara xmlns:m="http://schemas.openxmlformats.org/officeDocument/2006/math">
                    <m:oMathParaPr>
                      <m:jc m:val="centerGroup"/>
                    </m:oMathParaPr>
                    <m:oMath xmlns:m="http://schemas.openxmlformats.org/officeDocument/2006/math">
                      <m:r>
                        <a:rPr lang="en-US" sz="2000" i="1" spc="-1">
                          <a:solidFill>
                            <a:srgbClr val="000000"/>
                          </a:solidFill>
                          <a:latin typeface="Cambria Math" panose="02040503050406030204" pitchFamily="18" charset="0"/>
                        </a:rPr>
                        <m:t>𝑖𝑐</m:t>
                      </m:r>
                      <m:r>
                        <a:rPr lang="en-US" sz="2000" i="1" spc="-1">
                          <a:solidFill>
                            <a:srgbClr val="000000"/>
                          </a:solidFill>
                          <a:latin typeface="Cambria Math" panose="02040503050406030204" pitchFamily="18" charset="0"/>
                        </a:rPr>
                        <m:t>=</m:t>
                      </m:r>
                      <m:r>
                        <a:rPr lang="en-US" sz="2000" i="1" spc="-1">
                          <a:solidFill>
                            <a:srgbClr val="000000"/>
                          </a:solidFill>
                          <a:latin typeface="Cambria Math" panose="02040503050406030204" pitchFamily="18" charset="0"/>
                        </a:rPr>
                        <m:t>𝐶</m:t>
                      </m:r>
                      <m:f>
                        <m:fPr>
                          <m:ctrlPr>
                            <a:rPr lang="en-US" sz="2000" i="1" spc="-1">
                              <a:solidFill>
                                <a:srgbClr val="000000"/>
                              </a:solidFill>
                              <a:latin typeface="Cambria Math" panose="02040503050406030204" pitchFamily="18" charset="0"/>
                            </a:rPr>
                          </m:ctrlPr>
                        </m:fPr>
                        <m:num>
                          <m:r>
                            <a:rPr lang="en-US" sz="2000" i="1" spc="-1">
                              <a:solidFill>
                                <a:srgbClr val="000000"/>
                              </a:solidFill>
                              <a:latin typeface="Cambria Math" panose="02040503050406030204" pitchFamily="18" charset="0"/>
                            </a:rPr>
                            <m:t>𝑑</m:t>
                          </m:r>
                          <m:r>
                            <a:rPr lang="en-US" sz="2000" i="1" spc="-1">
                              <a:solidFill>
                                <a:srgbClr val="000000"/>
                              </a:solidFill>
                              <a:latin typeface="Cambria Math" panose="02040503050406030204" pitchFamily="18" charset="0"/>
                            </a:rPr>
                            <m:t>(</m:t>
                          </m:r>
                          <m:r>
                            <a:rPr lang="en-US" sz="2000" i="1" spc="-1">
                              <a:solidFill>
                                <a:srgbClr val="000000"/>
                              </a:solidFill>
                              <a:latin typeface="Cambria Math" panose="02040503050406030204" pitchFamily="18" charset="0"/>
                            </a:rPr>
                            <m:t>𝑉</m:t>
                          </m:r>
                          <m:r>
                            <a:rPr lang="en-US" sz="2000" i="1" spc="-1">
                              <a:solidFill>
                                <a:srgbClr val="000000"/>
                              </a:solidFill>
                              <a:latin typeface="Cambria Math" panose="02040503050406030204" pitchFamily="18" charset="0"/>
                            </a:rPr>
                            <m:t>(</m:t>
                          </m:r>
                          <m:r>
                            <a:rPr lang="en-US" sz="2000" i="1" spc="-1">
                              <a:solidFill>
                                <a:srgbClr val="000000"/>
                              </a:solidFill>
                              <a:latin typeface="Cambria Math" panose="02040503050406030204" pitchFamily="18" charset="0"/>
                            </a:rPr>
                            <m:t>𝑡</m:t>
                          </m:r>
                          <m:r>
                            <a:rPr lang="en-US" sz="2000" b="0" i="1" spc="-1" smtClean="0">
                              <a:solidFill>
                                <a:srgbClr val="000000"/>
                              </a:solidFill>
                              <a:latin typeface="Cambria Math" panose="02040503050406030204" pitchFamily="18" charset="0"/>
                            </a:rPr>
                            <m:t>)</m:t>
                          </m:r>
                          <m:r>
                            <a:rPr lang="en-US" sz="2000" i="1" spc="-1">
                              <a:solidFill>
                                <a:srgbClr val="000000"/>
                              </a:solidFill>
                              <a:latin typeface="Cambria Math" panose="02040503050406030204" pitchFamily="18" charset="0"/>
                            </a:rPr>
                            <m:t>)</m:t>
                          </m:r>
                        </m:num>
                        <m:den>
                          <m:r>
                            <a:rPr lang="en-US" sz="2000" i="1" spc="-1">
                              <a:solidFill>
                                <a:srgbClr val="000000"/>
                              </a:solidFill>
                              <a:latin typeface="Cambria Math" panose="02040503050406030204" pitchFamily="18" charset="0"/>
                            </a:rPr>
                            <m:t>𝑑</m:t>
                          </m:r>
                          <m:r>
                            <a:rPr lang="en-US" sz="2000" i="1" spc="-1">
                              <a:solidFill>
                                <a:srgbClr val="000000"/>
                              </a:solidFill>
                              <a:latin typeface="Cambria Math" panose="02040503050406030204" pitchFamily="18" charset="0"/>
                            </a:rPr>
                            <m:t>(</m:t>
                          </m:r>
                          <m:r>
                            <a:rPr lang="en-US" sz="2000" i="1" spc="-1">
                              <a:solidFill>
                                <a:srgbClr val="000000"/>
                              </a:solidFill>
                              <a:latin typeface="Cambria Math" panose="02040503050406030204" pitchFamily="18" charset="0"/>
                            </a:rPr>
                            <m:t>𝑡</m:t>
                          </m:r>
                          <m:r>
                            <a:rPr lang="en-US" sz="2000" i="1" spc="-1">
                              <a:solidFill>
                                <a:srgbClr val="000000"/>
                              </a:solidFill>
                              <a:latin typeface="Cambria Math" panose="02040503050406030204" pitchFamily="18" charset="0"/>
                            </a:rPr>
                            <m:t>)</m:t>
                          </m:r>
                        </m:den>
                      </m:f>
                    </m:oMath>
                  </m:oMathPara>
                </a14:m>
                <a:endParaRPr kumimoji="0" lang="en-US" sz="2200" b="0" i="0" u="none" strike="noStrike" kern="1200" cap="none" spc="-1"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90000"/>
                  </a:lnSpc>
                  <a:spcBef>
                    <a:spcPts val="1001"/>
                  </a:spcBef>
                  <a:spcAft>
                    <a:spcPts val="0"/>
                  </a:spcAft>
                  <a:buClrTx/>
                  <a:buSzTx/>
                  <a:buFontTx/>
                  <a:buNone/>
                  <a:tabLst>
                    <a:tab pos="0" algn="l"/>
                  </a:tabLst>
                  <a:defRPr/>
                </a:pPr>
                <a:endParaRPr kumimoji="0" lang="en-US" sz="2400" b="0" i="0" u="none" strike="noStrike" kern="1200" cap="none" spc="-1" normalizeH="0" baseline="0" noProof="0" dirty="0">
                  <a:ln>
                    <a:noFill/>
                  </a:ln>
                  <a:solidFill>
                    <a:srgbClr val="000000"/>
                  </a:solidFill>
                  <a:effectLst/>
                  <a:uLnTx/>
                  <a:uFillTx/>
                  <a:latin typeface="Arial"/>
                  <a:ea typeface="+mn-ea"/>
                  <a:cs typeface="+mn-cs"/>
                </a:endParaRPr>
              </a:p>
              <a:p>
                <a:pPr defTabSz="914400">
                  <a:lnSpc>
                    <a:spcPct val="90000"/>
                  </a:lnSpc>
                  <a:spcBef>
                    <a:spcPts val="1001"/>
                  </a:spcBef>
                  <a:tabLst>
                    <a:tab pos="0" algn="l"/>
                  </a:tabLst>
                </a:pPr>
                <a:endParaRPr lang="en-US" sz="18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mc:Choice>
        <mc:Fallback>
          <p:sp>
            <p:nvSpPr>
              <p:cNvPr id="90" name="Subtitle 4">
                <a:extLst>
                  <a:ext uri="{FF2B5EF4-FFF2-40B4-BE49-F238E27FC236}">
                    <a16:creationId xmlns:a16="http://schemas.microsoft.com/office/drawing/2014/main" id="{B9235253-7155-01AB-1EF0-B7239B7ACA2E}"/>
                  </a:ext>
                </a:extLst>
              </p:cNvPr>
              <p:cNvSpPr>
                <a:spLocks noRot="1" noChangeAspect="1" noMove="1" noResize="1" noEditPoints="1" noAdjustHandles="1" noChangeArrowheads="1" noChangeShapeType="1" noTextEdit="1"/>
              </p:cNvSpPr>
              <p:nvPr/>
            </p:nvSpPr>
            <p:spPr>
              <a:xfrm>
                <a:off x="408600" y="900720"/>
                <a:ext cx="10792800" cy="3657425"/>
              </a:xfrm>
              <a:prstGeom prst="rect">
                <a:avLst/>
              </a:prstGeom>
              <a:blipFill>
                <a:blip r:embed="rId3"/>
                <a:stretch>
                  <a:fillRect l="-903" t="-2333" r="-734" b="-27500"/>
                </a:stretch>
              </a:blipFill>
              <a:ln w="0">
                <a:noFill/>
              </a:ln>
            </p:spPr>
            <p:txBody>
              <a:bodyPr/>
              <a:lstStyle/>
              <a:p>
                <a:r>
                  <a:rPr lang="en-US">
                    <a:noFill/>
                  </a:rPr>
                  <a:t> </a:t>
                </a:r>
              </a:p>
            </p:txBody>
          </p:sp>
        </mc:Fallback>
      </mc:AlternateContent>
    </p:spTree>
    <p:extLst>
      <p:ext uri="{BB962C8B-B14F-4D97-AF65-F5344CB8AC3E}">
        <p14:creationId xmlns:p14="http://schemas.microsoft.com/office/powerpoint/2010/main" val="2182216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6DEB7-379B-2C7B-D1F6-83FE15CB8E48}"/>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6BF0DECD-4DC3-4C3D-BE93-4CB00C19280B}"/>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6AC841D1-3F11-5739-EC8D-16A0DB829033}"/>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162B3827-F2C7-C8A3-601C-E107BCF85D5B}"/>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B2EF1A51-C18E-BC81-95E6-9E5BB8A88D1E}"/>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F2769B99-5754-779B-9A1B-0B4A3FA8162C}"/>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D1D8EA62-8D0C-2246-15F6-A0C1980BAD57}"/>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7DE1F411-52E8-A7F3-5ED4-91082A5D30E6}"/>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933A7B1C-9FE0-1634-0E01-4FBE9F3CBC8A}"/>
              </a:ext>
            </a:extLst>
          </p:cNvPr>
          <p:cNvCxnSpPr/>
          <p:nvPr/>
        </p:nvCxnSpPr>
        <p:spPr>
          <a:xfrm>
            <a:off x="-36000" y="528480"/>
            <a:ext cx="12264840" cy="720"/>
          </a:xfrm>
          <a:prstGeom prst="straightConnector1">
            <a:avLst/>
          </a:prstGeom>
          <a:ln w="9525">
            <a:solidFill>
              <a:srgbClr val="FF0000"/>
            </a:solidFill>
            <a:round/>
          </a:ln>
        </p:spPr>
      </p:cxnSp>
      <p:sp>
        <p:nvSpPr>
          <p:cNvPr id="90" name="Subtitle 4">
            <a:extLst>
              <a:ext uri="{FF2B5EF4-FFF2-40B4-BE49-F238E27FC236}">
                <a16:creationId xmlns:a16="http://schemas.microsoft.com/office/drawing/2014/main" id="{63839478-3D46-643C-A0F9-6C47450CB7DD}"/>
              </a:ext>
            </a:extLst>
          </p:cNvPr>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0" marR="0" lvl="0" indent="0" algn="l" defTabSz="914400" rtl="0" eaLnBrk="1" fontAlgn="auto" latinLnBrk="0" hangingPunct="1">
              <a:lnSpc>
                <a:spcPct val="90000"/>
              </a:lnSpc>
              <a:spcBef>
                <a:spcPts val="1001"/>
              </a:spcBef>
              <a:spcAft>
                <a:spcPts val="0"/>
              </a:spcAft>
              <a:buClrTx/>
              <a:buSzTx/>
              <a:buFontTx/>
              <a:buNone/>
              <a:tabLst>
                <a:tab pos="0" algn="l"/>
              </a:tabLst>
              <a:defRPr/>
            </a:pPr>
            <a:r>
              <a:rPr kumimoji="0" lang="tr-TR" sz="2400" b="1" i="0" u="none" strike="noStrike" kern="1200" cap="none" spc="-1" normalizeH="0" baseline="0" noProof="0" dirty="0">
                <a:ln>
                  <a:noFill/>
                </a:ln>
                <a:solidFill>
                  <a:srgbClr val="000000"/>
                </a:solidFill>
                <a:effectLst/>
                <a:uLnTx/>
                <a:uFillTx/>
                <a:ea typeface="+mn-ea"/>
                <a:cs typeface="+mn-cs"/>
              </a:rPr>
              <a:t>Miller Etkisi Nedir?</a:t>
            </a:r>
          </a:p>
          <a:p>
            <a:pPr marL="0" marR="0" lvl="0" indent="0" algn="just" defTabSz="914400" rtl="0" eaLnBrk="1" fontAlgn="auto" latinLnBrk="0" hangingPunct="1">
              <a:lnSpc>
                <a:spcPct val="90000"/>
              </a:lnSpc>
              <a:spcBef>
                <a:spcPts val="1001"/>
              </a:spcBef>
              <a:spcAft>
                <a:spcPts val="0"/>
              </a:spcAft>
              <a:buClrTx/>
              <a:buSzTx/>
              <a:buFontTx/>
              <a:buNone/>
              <a:tabLst>
                <a:tab pos="0" algn="l"/>
              </a:tabLst>
              <a:defRPr/>
            </a:pPr>
            <a:r>
              <a:rPr kumimoji="0" lang="tr-TR" sz="2400" b="0" i="0" u="none" strike="noStrike" kern="1200" cap="none" spc="0" normalizeH="0" baseline="0" noProof="0" dirty="0">
                <a:ln>
                  <a:noFill/>
                </a:ln>
                <a:solidFill>
                  <a:srgbClr val="000000"/>
                </a:solidFill>
                <a:effectLst/>
                <a:uLnTx/>
                <a:uFillTx/>
                <a:ea typeface="+mn-ea"/>
                <a:cs typeface="+mn-cs"/>
              </a:rPr>
              <a:t>Miller etkisi, bir amplifikatör devresinde giriş ve çıkış arasında yer alan kapasitansın devrenin davranışını nasıl etkilediğini açıklar. Bu etkinin bir sonucu olarak, giriş kapasitansı, gerçek kapasitans değerinden çok daha büyük görünür. </a:t>
            </a:r>
            <a:endParaRPr kumimoji="0" lang="en-US" sz="2400" b="0" i="0" u="none" strike="noStrike" kern="1200" cap="none" spc="-1"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90000"/>
              </a:lnSpc>
              <a:spcBef>
                <a:spcPts val="1001"/>
              </a:spcBef>
              <a:spcAft>
                <a:spcPts val="0"/>
              </a:spcAft>
              <a:buClrTx/>
              <a:buSzTx/>
              <a:buFontTx/>
              <a:buNone/>
              <a:tabLst>
                <a:tab pos="0" algn="l"/>
              </a:tabLst>
              <a:defRPr/>
            </a:pPr>
            <a:endParaRPr kumimoji="0" lang="en-US" sz="2400" b="0" i="0" u="none" strike="noStrike" kern="1200" cap="none" spc="-1" normalizeH="0" baseline="0" noProof="0" dirty="0">
              <a:ln>
                <a:noFill/>
              </a:ln>
              <a:solidFill>
                <a:srgbClr val="000000"/>
              </a:solidFill>
              <a:effectLst/>
              <a:uLnTx/>
              <a:uFillTx/>
              <a:latin typeface="Arial"/>
              <a:ea typeface="+mn-ea"/>
              <a:cs typeface="+mn-cs"/>
            </a:endParaRPr>
          </a:p>
          <a:p>
            <a:pPr defTabSz="914400">
              <a:lnSpc>
                <a:spcPct val="90000"/>
              </a:lnSpc>
              <a:spcBef>
                <a:spcPts val="1001"/>
              </a:spcBef>
              <a:tabLst>
                <a:tab pos="0" algn="l"/>
              </a:tabLst>
            </a:pPr>
            <a:endParaRPr lang="en-US" sz="18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p:pic>
        <p:nvPicPr>
          <p:cNvPr id="2" name="Picture 2" descr="undefined">
            <a:extLst>
              <a:ext uri="{FF2B5EF4-FFF2-40B4-BE49-F238E27FC236}">
                <a16:creationId xmlns:a16="http://schemas.microsoft.com/office/drawing/2014/main" id="{BBF577F0-CD7E-E998-4C3F-62BD8F918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233" y="2833542"/>
            <a:ext cx="3541534" cy="1997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C52E1DB0-A83F-42D1-DA94-DCA39F7D512E}"/>
                  </a:ext>
                </a:extLst>
              </p:cNvPr>
              <p:cNvSpPr txBox="1"/>
              <p:nvPr/>
            </p:nvSpPr>
            <p:spPr>
              <a:xfrm flipH="1">
                <a:off x="3744686" y="5106582"/>
                <a:ext cx="2843448" cy="52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𝑍𝑖𝑛</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𝑉𝑖</m:t>
                          </m:r>
                        </m:num>
                        <m:den>
                          <m:r>
                            <a:rPr lang="tr-TR" b="0" i="1" smtClean="0">
                              <a:latin typeface="Cambria Math" panose="02040503050406030204" pitchFamily="18" charset="0"/>
                            </a:rPr>
                            <m:t>𝐼𝑖</m:t>
                          </m:r>
                        </m:den>
                      </m:f>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𝑍</m:t>
                          </m:r>
                        </m:num>
                        <m:den>
                          <m:r>
                            <a:rPr lang="tr-TR" b="0" i="1" smtClean="0">
                              <a:latin typeface="Cambria Math" panose="02040503050406030204" pitchFamily="18" charset="0"/>
                            </a:rPr>
                            <m:t>1+</m:t>
                          </m:r>
                          <m:r>
                            <a:rPr lang="tr-TR" b="0" i="1" smtClean="0">
                              <a:latin typeface="Cambria Math" panose="02040503050406030204" pitchFamily="18" charset="0"/>
                            </a:rPr>
                            <m:t>𝐴𝑣</m:t>
                          </m:r>
                        </m:den>
                      </m:f>
                    </m:oMath>
                  </m:oMathPara>
                </a14:m>
                <a:endParaRPr lang="en-US" dirty="0"/>
              </a:p>
            </p:txBody>
          </p:sp>
        </mc:Choice>
        <mc:Fallback xmlns="">
          <p:sp>
            <p:nvSpPr>
              <p:cNvPr id="3" name="Metin kutusu 2">
                <a:extLst>
                  <a:ext uri="{FF2B5EF4-FFF2-40B4-BE49-F238E27FC236}">
                    <a16:creationId xmlns:a16="http://schemas.microsoft.com/office/drawing/2014/main" id="{C52E1DB0-A83F-42D1-DA94-DCA39F7D512E}"/>
                  </a:ext>
                </a:extLst>
              </p:cNvPr>
              <p:cNvSpPr txBox="1">
                <a:spLocks noRot="1" noChangeAspect="1" noMove="1" noResize="1" noEditPoints="1" noAdjustHandles="1" noChangeArrowheads="1" noChangeShapeType="1" noTextEdit="1"/>
              </p:cNvSpPr>
              <p:nvPr/>
            </p:nvSpPr>
            <p:spPr>
              <a:xfrm flipH="1">
                <a:off x="3744686" y="5106582"/>
                <a:ext cx="2843448" cy="523157"/>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F91D4333-B846-5F99-C71E-78ABD8A234D6}"/>
                  </a:ext>
                </a:extLst>
              </p:cNvPr>
              <p:cNvSpPr txBox="1"/>
              <p:nvPr/>
            </p:nvSpPr>
            <p:spPr>
              <a:xfrm>
                <a:off x="6326756" y="5229660"/>
                <a:ext cx="1712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𝐶𝑚</m:t>
                      </m:r>
                      <m:r>
                        <a:rPr lang="tr-TR" b="0" i="1" smtClean="0">
                          <a:latin typeface="Cambria Math" panose="02040503050406030204" pitchFamily="18" charset="0"/>
                        </a:rPr>
                        <m:t>=</m:t>
                      </m:r>
                      <m:r>
                        <a:rPr lang="tr-TR" b="0" i="1" smtClean="0">
                          <a:latin typeface="Cambria Math" panose="02040503050406030204" pitchFamily="18" charset="0"/>
                        </a:rPr>
                        <m:t>𝐶</m:t>
                      </m:r>
                      <m:r>
                        <a:rPr lang="tr-TR" b="0" i="1" smtClean="0">
                          <a:latin typeface="Cambria Math" panose="02040503050406030204" pitchFamily="18" charset="0"/>
                        </a:rPr>
                        <m:t>(1+</m:t>
                      </m:r>
                      <m:r>
                        <a:rPr lang="tr-TR" b="0" i="1" smtClean="0">
                          <a:latin typeface="Cambria Math" panose="02040503050406030204" pitchFamily="18" charset="0"/>
                        </a:rPr>
                        <m:t>𝐴𝑣</m:t>
                      </m:r>
                      <m:r>
                        <a:rPr lang="tr-TR" b="0" i="1" smtClean="0">
                          <a:latin typeface="Cambria Math" panose="02040503050406030204" pitchFamily="18" charset="0"/>
                        </a:rPr>
                        <m:t>)</m:t>
                      </m:r>
                    </m:oMath>
                  </m:oMathPara>
                </a14:m>
                <a:endParaRPr lang="en-US" dirty="0"/>
              </a:p>
            </p:txBody>
          </p:sp>
        </mc:Choice>
        <mc:Fallback xmlns="">
          <p:sp>
            <p:nvSpPr>
              <p:cNvPr id="4" name="Metin kutusu 3">
                <a:extLst>
                  <a:ext uri="{FF2B5EF4-FFF2-40B4-BE49-F238E27FC236}">
                    <a16:creationId xmlns:a16="http://schemas.microsoft.com/office/drawing/2014/main" id="{F91D4333-B846-5F99-C71E-78ABD8A234D6}"/>
                  </a:ext>
                </a:extLst>
              </p:cNvPr>
              <p:cNvSpPr txBox="1">
                <a:spLocks noRot="1" noChangeAspect="1" noMove="1" noResize="1" noEditPoints="1" noAdjustHandles="1" noChangeArrowheads="1" noChangeShapeType="1" noTextEdit="1"/>
              </p:cNvSpPr>
              <p:nvPr/>
            </p:nvSpPr>
            <p:spPr>
              <a:xfrm>
                <a:off x="6326756" y="5229660"/>
                <a:ext cx="1712007" cy="276999"/>
              </a:xfrm>
              <a:prstGeom prst="rect">
                <a:avLst/>
              </a:prstGeom>
              <a:blipFill>
                <a:blip r:embed="rId5"/>
                <a:stretch>
                  <a:fillRect l="-2847" t="-2222" r="-4626" b="-35556"/>
                </a:stretch>
              </a:blipFill>
            </p:spPr>
            <p:txBody>
              <a:bodyPr/>
              <a:lstStyle/>
              <a:p>
                <a:r>
                  <a:rPr lang="tr-TR">
                    <a:noFill/>
                  </a:rPr>
                  <a:t> </a:t>
                </a:r>
              </a:p>
            </p:txBody>
          </p:sp>
        </mc:Fallback>
      </mc:AlternateContent>
    </p:spTree>
    <p:extLst>
      <p:ext uri="{BB962C8B-B14F-4D97-AF65-F5344CB8AC3E}">
        <p14:creationId xmlns:p14="http://schemas.microsoft.com/office/powerpoint/2010/main" val="134552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3CA5-C6F5-EF49-5EBB-C4845ED04E8F}"/>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DCA96411-62FA-8136-D44E-8E7A1015D164}"/>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F5B78487-A2A6-AA12-0C63-CED3B9F0F8C2}"/>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0672288A-DF52-F5B9-D927-D6DA7DD77CE6}"/>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978FFF19-9552-E32D-E6FA-9540D5FC88B3}"/>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AD4238DF-300F-DF20-C06C-F400B5016DAD}"/>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B6A22865-CC09-4422-C4CF-141512503F2B}"/>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CDAA01FD-981D-9028-3CA8-D84194CA34B0}"/>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8E59AC1B-04B6-BF5B-A7D3-DF6898757923}"/>
              </a:ext>
            </a:extLst>
          </p:cNvPr>
          <p:cNvCxnSpPr/>
          <p:nvPr/>
        </p:nvCxnSpPr>
        <p:spPr>
          <a:xfrm>
            <a:off x="-36000" y="528480"/>
            <a:ext cx="12264840" cy="720"/>
          </a:xfrm>
          <a:prstGeom prst="straightConnector1">
            <a:avLst/>
          </a:prstGeom>
          <a:ln w="9525">
            <a:solidFill>
              <a:srgbClr val="FF0000"/>
            </a:solidFill>
            <a:round/>
          </a:ln>
        </p:spPr>
      </p:cxnSp>
      <p:pic>
        <p:nvPicPr>
          <p:cNvPr id="2" name="Resim 1">
            <a:extLst>
              <a:ext uri="{FF2B5EF4-FFF2-40B4-BE49-F238E27FC236}">
                <a16:creationId xmlns:a16="http://schemas.microsoft.com/office/drawing/2014/main" id="{581C27BC-5120-CFCC-C818-3D9DF3BDC334}"/>
              </a:ext>
            </a:extLst>
          </p:cNvPr>
          <p:cNvPicPr>
            <a:picLocks noChangeAspect="1"/>
          </p:cNvPicPr>
          <p:nvPr/>
        </p:nvPicPr>
        <p:blipFill>
          <a:blip r:embed="rId3"/>
          <a:stretch>
            <a:fillRect/>
          </a:stretch>
        </p:blipFill>
        <p:spPr>
          <a:xfrm>
            <a:off x="960750" y="786960"/>
            <a:ext cx="10269538" cy="4722488"/>
          </a:xfrm>
          <a:prstGeom prst="rect">
            <a:avLst/>
          </a:prstGeom>
        </p:spPr>
      </p:pic>
      <p:sp>
        <p:nvSpPr>
          <p:cNvPr id="3" name="Metin kutusu 2">
            <a:extLst>
              <a:ext uri="{FF2B5EF4-FFF2-40B4-BE49-F238E27FC236}">
                <a16:creationId xmlns:a16="http://schemas.microsoft.com/office/drawing/2014/main" id="{BFC1EF48-893F-5903-1078-1F9737EDDB00}"/>
              </a:ext>
            </a:extLst>
          </p:cNvPr>
          <p:cNvSpPr txBox="1"/>
          <p:nvPr/>
        </p:nvSpPr>
        <p:spPr>
          <a:xfrm>
            <a:off x="2170085" y="5509448"/>
            <a:ext cx="8144217" cy="369332"/>
          </a:xfrm>
          <a:prstGeom prst="rect">
            <a:avLst/>
          </a:prstGeom>
          <a:noFill/>
        </p:spPr>
        <p:txBody>
          <a:bodyPr wrap="none" rtlCol="0">
            <a:spAutoFit/>
          </a:bodyPr>
          <a:lstStyle/>
          <a:p>
            <a:r>
              <a:rPr lang="tr-TR" dirty="0"/>
              <a:t>Şekil 3: 20kHz Anahtarlama Frekansına Sahip </a:t>
            </a:r>
            <a:r>
              <a:rPr lang="tr-TR" dirty="0" err="1"/>
              <a:t>Buck</a:t>
            </a:r>
            <a:r>
              <a:rPr lang="tr-TR" dirty="0"/>
              <a:t> Devresinin Oluşturduğu Gürültü-1</a:t>
            </a:r>
          </a:p>
        </p:txBody>
      </p:sp>
    </p:spTree>
    <p:extLst>
      <p:ext uri="{BB962C8B-B14F-4D97-AF65-F5344CB8AC3E}">
        <p14:creationId xmlns:p14="http://schemas.microsoft.com/office/powerpoint/2010/main" val="3280531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A6411-3A2C-C324-5608-4BC0D074A000}"/>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EF060F86-658F-2A9F-ADBF-969B2742E223}"/>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285E0143-3B3A-5B87-D864-2753CA3B77CF}"/>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5C73CAFA-51CE-C73F-7161-26644AAA856B}"/>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C81F8E20-C11B-B8B6-1450-D3B08B0EFE29}"/>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5E56BAB1-0EAF-4FE8-C7B0-8D69F744439E}"/>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C466FF37-321E-9905-E6AF-67C11000F825}"/>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65828E35-5AD7-69F3-D690-D4718D888F2E}"/>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0061F897-4C84-F8FD-6DE7-2CB7CB8725EA}"/>
              </a:ext>
            </a:extLst>
          </p:cNvPr>
          <p:cNvCxnSpPr/>
          <p:nvPr/>
        </p:nvCxnSpPr>
        <p:spPr>
          <a:xfrm>
            <a:off x="-36000" y="528480"/>
            <a:ext cx="12264840" cy="720"/>
          </a:xfrm>
          <a:prstGeom prst="straightConnector1">
            <a:avLst/>
          </a:prstGeom>
          <a:ln w="9525">
            <a:solidFill>
              <a:srgbClr val="FF0000"/>
            </a:solidFill>
            <a:round/>
          </a:ln>
        </p:spPr>
      </p:cxnSp>
      <p:pic>
        <p:nvPicPr>
          <p:cNvPr id="2" name="Resim 1">
            <a:extLst>
              <a:ext uri="{FF2B5EF4-FFF2-40B4-BE49-F238E27FC236}">
                <a16:creationId xmlns:a16="http://schemas.microsoft.com/office/drawing/2014/main" id="{BE56A2FD-91FE-0E6F-61BE-82B9E7C8BB4C}"/>
              </a:ext>
            </a:extLst>
          </p:cNvPr>
          <p:cNvPicPr>
            <a:picLocks noChangeAspect="1"/>
          </p:cNvPicPr>
          <p:nvPr/>
        </p:nvPicPr>
        <p:blipFill>
          <a:blip r:embed="rId3"/>
          <a:stretch>
            <a:fillRect/>
          </a:stretch>
        </p:blipFill>
        <p:spPr>
          <a:xfrm>
            <a:off x="981800" y="786960"/>
            <a:ext cx="10242920" cy="4691332"/>
          </a:xfrm>
          <a:prstGeom prst="rect">
            <a:avLst/>
          </a:prstGeom>
        </p:spPr>
      </p:pic>
      <p:sp>
        <p:nvSpPr>
          <p:cNvPr id="3" name="Metin kutusu 2">
            <a:extLst>
              <a:ext uri="{FF2B5EF4-FFF2-40B4-BE49-F238E27FC236}">
                <a16:creationId xmlns:a16="http://schemas.microsoft.com/office/drawing/2014/main" id="{BEFD5350-0EB6-96A9-64AC-9AFDC465F59C}"/>
              </a:ext>
            </a:extLst>
          </p:cNvPr>
          <p:cNvSpPr txBox="1"/>
          <p:nvPr/>
        </p:nvSpPr>
        <p:spPr>
          <a:xfrm>
            <a:off x="2170086" y="5478292"/>
            <a:ext cx="8091318" cy="369332"/>
          </a:xfrm>
          <a:prstGeom prst="rect">
            <a:avLst/>
          </a:prstGeom>
          <a:noFill/>
        </p:spPr>
        <p:txBody>
          <a:bodyPr wrap="none" rtlCol="0">
            <a:spAutoFit/>
          </a:bodyPr>
          <a:lstStyle/>
          <a:p>
            <a:r>
              <a:rPr lang="tr-TR" dirty="0"/>
              <a:t>Şekil 4: 20kHz Anahtarlama Frekansına Sahip </a:t>
            </a:r>
            <a:r>
              <a:rPr lang="tr-TR" dirty="0" err="1"/>
              <a:t>Buck</a:t>
            </a:r>
            <a:r>
              <a:rPr lang="tr-TR" dirty="0"/>
              <a:t> Devresinin Oluşturduğu Gürültü-2</a:t>
            </a:r>
          </a:p>
        </p:txBody>
      </p:sp>
    </p:spTree>
    <p:extLst>
      <p:ext uri="{BB962C8B-B14F-4D97-AF65-F5344CB8AC3E}">
        <p14:creationId xmlns:p14="http://schemas.microsoft.com/office/powerpoint/2010/main" val="20525155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13E4D-A63E-B726-3417-C338DA638C5B}"/>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B2C9B1E9-8EB0-BA8E-E3DF-62557B43E4A1}"/>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DD8E44EB-86AD-C881-88F7-71BDFCEC7C10}"/>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E359D6C4-2FC2-02F6-13B2-890A74E0F06C}"/>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B7EBD14E-F8F8-E75D-B661-B4AF4E1C69B0}"/>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1E003117-5C5C-1808-D3DC-CE2DBFC7A11A}"/>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C2A20C8E-A067-BB11-424B-20B37D75DE4C}"/>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24EC5391-4BB3-C260-5163-FC28BC6CC797}"/>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1A3F3D79-3FC7-C5D5-D1ED-3B8FF7CA1D5D}"/>
              </a:ext>
            </a:extLst>
          </p:cNvPr>
          <p:cNvCxnSpPr/>
          <p:nvPr/>
        </p:nvCxnSpPr>
        <p:spPr>
          <a:xfrm>
            <a:off x="-36000" y="528480"/>
            <a:ext cx="12264840" cy="720"/>
          </a:xfrm>
          <a:prstGeom prst="straightConnector1">
            <a:avLst/>
          </a:prstGeom>
          <a:ln w="9525">
            <a:solidFill>
              <a:srgbClr val="FF0000"/>
            </a:solidFill>
            <a:round/>
          </a:ln>
        </p:spPr>
      </p:cxnSp>
      <p:pic>
        <p:nvPicPr>
          <p:cNvPr id="2" name="Resim 1">
            <a:extLst>
              <a:ext uri="{FF2B5EF4-FFF2-40B4-BE49-F238E27FC236}">
                <a16:creationId xmlns:a16="http://schemas.microsoft.com/office/drawing/2014/main" id="{2C8C4B51-7401-92B9-0AAE-E4567277817A}"/>
              </a:ext>
            </a:extLst>
          </p:cNvPr>
          <p:cNvPicPr>
            <a:picLocks noChangeAspect="1"/>
          </p:cNvPicPr>
          <p:nvPr/>
        </p:nvPicPr>
        <p:blipFill>
          <a:blip r:embed="rId3"/>
          <a:stretch>
            <a:fillRect/>
          </a:stretch>
        </p:blipFill>
        <p:spPr>
          <a:xfrm>
            <a:off x="1000296" y="808761"/>
            <a:ext cx="10205927" cy="4674389"/>
          </a:xfrm>
          <a:prstGeom prst="rect">
            <a:avLst/>
          </a:prstGeom>
        </p:spPr>
      </p:pic>
      <p:sp>
        <p:nvSpPr>
          <p:cNvPr id="3" name="Metin kutusu 2">
            <a:extLst>
              <a:ext uri="{FF2B5EF4-FFF2-40B4-BE49-F238E27FC236}">
                <a16:creationId xmlns:a16="http://schemas.microsoft.com/office/drawing/2014/main" id="{BDB2E9D2-5CC9-FCE9-6D68-4ABF63B3ED18}"/>
              </a:ext>
            </a:extLst>
          </p:cNvPr>
          <p:cNvSpPr txBox="1"/>
          <p:nvPr/>
        </p:nvSpPr>
        <p:spPr>
          <a:xfrm>
            <a:off x="2664399" y="5504951"/>
            <a:ext cx="7121858" cy="369332"/>
          </a:xfrm>
          <a:prstGeom prst="rect">
            <a:avLst/>
          </a:prstGeom>
          <a:noFill/>
        </p:spPr>
        <p:txBody>
          <a:bodyPr wrap="square" rtlCol="0">
            <a:spAutoFit/>
          </a:bodyPr>
          <a:lstStyle/>
          <a:p>
            <a:r>
              <a:rPr lang="tr-TR" dirty="0"/>
              <a:t>Şekil 5: </a:t>
            </a:r>
            <a:r>
              <a:rPr lang="tr-TR" dirty="0" err="1"/>
              <a:t>fsw</a:t>
            </a:r>
            <a:r>
              <a:rPr lang="tr-TR" dirty="0"/>
              <a:t>= 20 kHz için Aktif EMI Filtre ile Gürültünün Bastırılmış Görseli-1</a:t>
            </a:r>
          </a:p>
        </p:txBody>
      </p:sp>
    </p:spTree>
    <p:extLst>
      <p:ext uri="{BB962C8B-B14F-4D97-AF65-F5344CB8AC3E}">
        <p14:creationId xmlns:p14="http://schemas.microsoft.com/office/powerpoint/2010/main" val="3264016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defTabSz="914400">
              <a:lnSpc>
                <a:spcPct val="170000"/>
              </a:lnSpc>
            </a:pPr>
            <a:endParaRPr lang="en-US" sz="6000" b="0" strike="noStrike" spc="-1">
              <a:solidFill>
                <a:schemeClr val="dk1"/>
              </a:solidFill>
              <a:latin typeface="Century Gothic"/>
            </a:endParaRPr>
          </a:p>
        </p:txBody>
      </p:sp>
      <p:sp>
        <p:nvSpPr>
          <p:cNvPr id="60" name="Rectangle 5"/>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61" name="Rectangle 6"/>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grpSp>
        <p:nvGrpSpPr>
          <p:cNvPr id="62" name="Group 7"/>
          <p:cNvGrpSpPr/>
          <p:nvPr/>
        </p:nvGrpSpPr>
        <p:grpSpPr>
          <a:xfrm>
            <a:off x="10667880" y="6392880"/>
            <a:ext cx="1227600" cy="302400"/>
            <a:chOff x="10667880" y="6392880"/>
            <a:chExt cx="1227600" cy="302400"/>
          </a:xfrm>
        </p:grpSpPr>
        <p:sp>
          <p:nvSpPr>
            <p:cNvPr id="63" name="Üçgenle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914400">
                <a:lnSpc>
                  <a:spcPct val="100000"/>
                </a:lnSpc>
              </a:pPr>
              <a:endParaRPr lang="tr-TR" sz="1800" b="0" strike="noStrike" spc="-1">
                <a:solidFill>
                  <a:schemeClr val="dk1"/>
                </a:solidFill>
                <a:latin typeface="Calibri"/>
              </a:endParaRPr>
            </a:p>
          </p:txBody>
        </p:sp>
        <p:sp>
          <p:nvSpPr>
            <p:cNvPr id="64" name="Üçgen 1"/>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914400">
                <a:lnSpc>
                  <a:spcPct val="100000"/>
                </a:lnSpc>
              </a:pPr>
              <a:endParaRPr lang="tr-TR" sz="1800" b="0" strike="noStrike" spc="-1">
                <a:solidFill>
                  <a:schemeClr val="dk1"/>
                </a:solidFill>
                <a:latin typeface="Calibri"/>
              </a:endParaRPr>
            </a:p>
          </p:txBody>
        </p:sp>
        <p:pic>
          <p:nvPicPr>
            <p:cNvPr id="65" name="Picture 10"/>
            <p:cNvPicPr/>
            <p:nvPr/>
          </p:nvPicPr>
          <p:blipFill>
            <a:blip r:embed="rId2"/>
            <a:stretch/>
          </p:blipFill>
          <p:spPr>
            <a:xfrm>
              <a:off x="11106720" y="6539760"/>
              <a:ext cx="788760" cy="155520"/>
            </a:xfrm>
            <a:prstGeom prst="rect">
              <a:avLst/>
            </a:prstGeom>
            <a:ln w="0">
              <a:noFill/>
            </a:ln>
          </p:spPr>
        </p:pic>
      </p:grpSp>
      <p:cxnSp>
        <p:nvCxnSpPr>
          <p:cNvPr id="66" name="Straight Connector 2"/>
          <p:cNvCxnSpPr/>
          <p:nvPr/>
        </p:nvCxnSpPr>
        <p:spPr>
          <a:xfrm>
            <a:off x="-36000" y="528480"/>
            <a:ext cx="12264840" cy="720"/>
          </a:xfrm>
          <a:prstGeom prst="straightConnector1">
            <a:avLst/>
          </a:prstGeom>
          <a:ln w="9525">
            <a:solidFill>
              <a:srgbClr val="FF0000"/>
            </a:solidFill>
            <a:round/>
          </a:ln>
        </p:spPr>
      </p:cxnSp>
      <p:sp>
        <p:nvSpPr>
          <p:cNvPr id="67" name="Subtitle 2"/>
          <p:cNvSpPr/>
          <p:nvPr/>
        </p:nvSpPr>
        <p:spPr>
          <a:xfrm>
            <a:off x="408600" y="900720"/>
            <a:ext cx="110214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001"/>
              </a:spcBef>
              <a:tabLst>
                <a:tab pos="0" algn="l"/>
              </a:tabLst>
            </a:pPr>
            <a:r>
              <a:rPr lang="en-US" sz="2400" b="1" strike="noStrike" spc="-1">
                <a:solidFill>
                  <a:schemeClr val="dk1"/>
                </a:solidFill>
                <a:latin typeface="Calibri"/>
              </a:rPr>
              <a:t>EMC (Elektromanyetik Uyumluluk)</a:t>
            </a:r>
            <a:endParaRPr lang="en-US" sz="2400" b="0" strike="noStrike" spc="-1">
              <a:solidFill>
                <a:srgbClr val="000000"/>
              </a:solidFill>
              <a:latin typeface="Arial"/>
            </a:endParaRPr>
          </a:p>
          <a:p>
            <a:pPr defTabSz="914400">
              <a:lnSpc>
                <a:spcPct val="90000"/>
              </a:lnSpc>
              <a:spcBef>
                <a:spcPts val="1001"/>
              </a:spcBef>
              <a:tabLst>
                <a:tab pos="0" algn="l"/>
              </a:tabLst>
            </a:pPr>
            <a:r>
              <a:rPr lang="en-US" sz="2200" b="0" strike="noStrike" spc="-1">
                <a:solidFill>
                  <a:schemeClr val="dk1"/>
                </a:solidFill>
                <a:latin typeface="Calibri"/>
              </a:rPr>
              <a:t>EMC, bir cihazın elektromanyetik alanlar içinde sağlıklı çalışabilmesi ve çevresindeki cihazlara zarar vermemesi için gerekli şartları belirler.</a:t>
            </a:r>
            <a:endParaRPr lang="en-US" sz="2200" b="0" strike="noStrike" spc="-1">
              <a:solidFill>
                <a:srgbClr val="000000"/>
              </a:solidFill>
              <a:latin typeface="Arial"/>
            </a:endParaRPr>
          </a:p>
          <a:p>
            <a:pPr defTabSz="914400">
              <a:lnSpc>
                <a:spcPct val="90000"/>
              </a:lnSpc>
              <a:spcBef>
                <a:spcPts val="1001"/>
              </a:spcBef>
              <a:tabLst>
                <a:tab pos="0" algn="l"/>
              </a:tabLst>
            </a:pPr>
            <a:r>
              <a:rPr lang="en-US" sz="2400" b="1" strike="noStrike" spc="-1">
                <a:solidFill>
                  <a:schemeClr val="dk1"/>
                </a:solidFill>
                <a:latin typeface="Calibri"/>
              </a:rPr>
              <a:t>EMC (Elektromanyetik Uyumluluk)       EMI (Elektromanyetik Girişim)</a:t>
            </a:r>
            <a:endParaRPr lang="en-US" sz="2400" b="0" strike="noStrike" spc="-1">
              <a:solidFill>
                <a:srgbClr val="000000"/>
              </a:solidFill>
              <a:latin typeface="Arial"/>
            </a:endParaRPr>
          </a:p>
          <a:p>
            <a:pPr defTabSz="914400">
              <a:lnSpc>
                <a:spcPct val="90000"/>
              </a:lnSpc>
              <a:spcBef>
                <a:spcPts val="1001"/>
              </a:spcBef>
              <a:tabLst>
                <a:tab pos="0" algn="l"/>
              </a:tabLst>
            </a:pPr>
            <a:r>
              <a:rPr lang="en-US" sz="2400" b="1" strike="noStrike" spc="-1">
                <a:solidFill>
                  <a:schemeClr val="dk1"/>
                </a:solidFill>
                <a:latin typeface="Calibri"/>
              </a:rPr>
              <a:t>               </a:t>
            </a:r>
            <a:endParaRPr lang="en-US" sz="2400" b="0" strike="noStrike" spc="-1">
              <a:solidFill>
                <a:srgbClr val="000000"/>
              </a:solidFill>
              <a:latin typeface="Arial"/>
            </a:endParaRPr>
          </a:p>
          <a:p>
            <a:pPr defTabSz="914400">
              <a:lnSpc>
                <a:spcPct val="90000"/>
              </a:lnSpc>
              <a:spcBef>
                <a:spcPts val="1001"/>
              </a:spcBef>
              <a:tabLst>
                <a:tab pos="0" algn="l"/>
              </a:tabLst>
            </a:pPr>
            <a:r>
              <a:rPr lang="en-US" sz="2400" b="1" strike="noStrike" spc="-1">
                <a:solidFill>
                  <a:schemeClr val="dk1"/>
                </a:solidFill>
                <a:latin typeface="Calibri"/>
              </a:rPr>
              <a:t>                                                                       EMS (Elektromanyetik Duyarlılık)</a:t>
            </a: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a:p>
            <a:pPr defTabSz="914400">
              <a:lnSpc>
                <a:spcPct val="90000"/>
              </a:lnSpc>
              <a:spcBef>
                <a:spcPts val="1001"/>
              </a:spcBef>
              <a:tabLst>
                <a:tab pos="0" algn="l"/>
              </a:tabLst>
            </a:pPr>
            <a:endParaRPr lang="en-US" sz="2400" b="0" strike="noStrike" spc="-1">
              <a:solidFill>
                <a:srgbClr val="000000"/>
              </a:solidFill>
              <a:latin typeface="Arial"/>
            </a:endParaRPr>
          </a:p>
          <a:p>
            <a:pPr defTabSz="914400">
              <a:lnSpc>
                <a:spcPct val="90000"/>
              </a:lnSpc>
              <a:spcBef>
                <a:spcPts val="1001"/>
              </a:spcBef>
              <a:tabLst>
                <a:tab pos="0" algn="l"/>
              </a:tabLst>
            </a:pPr>
            <a:endParaRPr lang="en-US" sz="1800" b="0" strike="noStrike" spc="-1">
              <a:solidFill>
                <a:srgbClr val="000000"/>
              </a:solidFill>
              <a:latin typeface="Arial"/>
            </a:endParaRPr>
          </a:p>
          <a:p>
            <a:pPr defTabSz="914400">
              <a:lnSpc>
                <a:spcPct val="90000"/>
              </a:lnSpc>
              <a:spcBef>
                <a:spcPts val="1001"/>
              </a:spcBef>
              <a:tabLst>
                <a:tab pos="0" algn="l"/>
              </a:tabLst>
            </a:pPr>
            <a:endParaRPr lang="en-US" sz="1800" b="0" strike="noStrike" spc="-1">
              <a:solidFill>
                <a:srgbClr val="000000"/>
              </a:solidFill>
              <a:latin typeface="Arial"/>
            </a:endParaRPr>
          </a:p>
        </p:txBody>
      </p:sp>
      <p:pic>
        <p:nvPicPr>
          <p:cNvPr id="68" name="Resim 67"/>
          <p:cNvPicPr/>
          <p:nvPr/>
        </p:nvPicPr>
        <p:blipFill>
          <a:blip r:embed="rId3"/>
          <a:stretch/>
        </p:blipFill>
        <p:spPr>
          <a:xfrm>
            <a:off x="4855680" y="2286000"/>
            <a:ext cx="402120" cy="977040"/>
          </a:xfrm>
          <a:prstGeom prst="rect">
            <a:avLst/>
          </a:prstGeom>
          <a:ln w="0">
            <a:noFill/>
          </a:ln>
        </p:spPr>
      </p:pic>
      <p:pic>
        <p:nvPicPr>
          <p:cNvPr id="69" name="Resim 68"/>
          <p:cNvPicPr/>
          <p:nvPr/>
        </p:nvPicPr>
        <p:blipFill>
          <a:blip r:embed="rId4"/>
          <a:srcRect l="776" r="4730" b="5598"/>
          <a:stretch/>
        </p:blipFill>
        <p:spPr>
          <a:xfrm>
            <a:off x="3886200" y="3784680"/>
            <a:ext cx="3956760" cy="2286000"/>
          </a:xfrm>
          <a:prstGeom prst="rect">
            <a:avLst/>
          </a:prstGeom>
          <a:ln w="0">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7D329-52B7-2425-EE13-E1CAEDACC17C}"/>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913E8819-381C-19CA-2830-BE33A6924D38}"/>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CCA55870-140A-575C-6A6E-C0E998DEE276}"/>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F6734FA6-D6F4-D397-63CB-D82970A3AA6C}"/>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A51E7227-9DF8-9718-1567-1FD9281E92BC}"/>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F480BA2E-7B55-E784-FC32-91DD2AC01E9F}"/>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E20B7FD7-4B70-6019-9D48-DA7E3E90ADE2}"/>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F7EE39AB-AEB7-3FA5-26A3-B5F8EA743EA3}"/>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91003979-E5D8-E946-6039-9477536AF71D}"/>
              </a:ext>
            </a:extLst>
          </p:cNvPr>
          <p:cNvCxnSpPr/>
          <p:nvPr/>
        </p:nvCxnSpPr>
        <p:spPr>
          <a:xfrm>
            <a:off x="-36000" y="528480"/>
            <a:ext cx="12264840" cy="720"/>
          </a:xfrm>
          <a:prstGeom prst="straightConnector1">
            <a:avLst/>
          </a:prstGeom>
          <a:ln w="9525">
            <a:solidFill>
              <a:srgbClr val="FF0000"/>
            </a:solidFill>
            <a:round/>
          </a:ln>
        </p:spPr>
      </p:cxnSp>
      <p:pic>
        <p:nvPicPr>
          <p:cNvPr id="2" name="Resim 1">
            <a:extLst>
              <a:ext uri="{FF2B5EF4-FFF2-40B4-BE49-F238E27FC236}">
                <a16:creationId xmlns:a16="http://schemas.microsoft.com/office/drawing/2014/main" id="{F1DBCF85-6119-EA61-0070-BBA4BC40213E}"/>
              </a:ext>
            </a:extLst>
          </p:cNvPr>
          <p:cNvPicPr>
            <a:picLocks noChangeAspect="1"/>
          </p:cNvPicPr>
          <p:nvPr/>
        </p:nvPicPr>
        <p:blipFill>
          <a:blip r:embed="rId3"/>
          <a:stretch>
            <a:fillRect/>
          </a:stretch>
        </p:blipFill>
        <p:spPr>
          <a:xfrm>
            <a:off x="977352" y="786960"/>
            <a:ext cx="10236336" cy="4695223"/>
          </a:xfrm>
          <a:prstGeom prst="rect">
            <a:avLst/>
          </a:prstGeom>
        </p:spPr>
      </p:pic>
      <p:sp>
        <p:nvSpPr>
          <p:cNvPr id="5" name="Metin kutusu 4">
            <a:extLst>
              <a:ext uri="{FF2B5EF4-FFF2-40B4-BE49-F238E27FC236}">
                <a16:creationId xmlns:a16="http://schemas.microsoft.com/office/drawing/2014/main" id="{FF46D329-FB96-7A0E-3DBE-B752C7BC54B8}"/>
              </a:ext>
            </a:extLst>
          </p:cNvPr>
          <p:cNvSpPr txBox="1"/>
          <p:nvPr/>
        </p:nvSpPr>
        <p:spPr>
          <a:xfrm>
            <a:off x="2534591" y="5451933"/>
            <a:ext cx="7121858" cy="369332"/>
          </a:xfrm>
          <a:prstGeom prst="rect">
            <a:avLst/>
          </a:prstGeom>
          <a:noFill/>
        </p:spPr>
        <p:txBody>
          <a:bodyPr wrap="square" rtlCol="0">
            <a:spAutoFit/>
          </a:bodyPr>
          <a:lstStyle/>
          <a:p>
            <a:r>
              <a:rPr lang="tr-TR" dirty="0"/>
              <a:t>Şekil 6: </a:t>
            </a:r>
            <a:r>
              <a:rPr lang="tr-TR" dirty="0" err="1"/>
              <a:t>fsw</a:t>
            </a:r>
            <a:r>
              <a:rPr lang="tr-TR" dirty="0"/>
              <a:t>= 20 kHz için Aktif EMI Filtre ile Gürültünün Bastırılmış Görseli-2</a:t>
            </a:r>
          </a:p>
        </p:txBody>
      </p:sp>
    </p:spTree>
    <p:extLst>
      <p:ext uri="{BB962C8B-B14F-4D97-AF65-F5344CB8AC3E}">
        <p14:creationId xmlns:p14="http://schemas.microsoft.com/office/powerpoint/2010/main" val="2550118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8B387-38B0-DB1A-11FF-FEF6B3E265C3}"/>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A83AF465-375C-6560-2C1E-DAA21C63D86E}"/>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182ABF98-F9BE-EFAA-3766-68983C0C0975}"/>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07214843-D917-7E4B-123C-28D9BB2318D9}"/>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7B3E8366-AC66-D7B4-11A2-A98928B591B4}"/>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CB681C71-C397-6528-3E6D-6967A02E1D3F}"/>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C516D574-6C18-3F91-FF12-729A0619D76D}"/>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422BBDD3-5E84-0EC5-757F-9E63498D5B40}"/>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0B31374B-3ABE-CB60-CA68-21BF0522985F}"/>
              </a:ext>
            </a:extLst>
          </p:cNvPr>
          <p:cNvCxnSpPr/>
          <p:nvPr/>
        </p:nvCxnSpPr>
        <p:spPr>
          <a:xfrm>
            <a:off x="-36000" y="528480"/>
            <a:ext cx="12264840" cy="720"/>
          </a:xfrm>
          <a:prstGeom prst="straightConnector1">
            <a:avLst/>
          </a:prstGeom>
          <a:ln w="9525">
            <a:solidFill>
              <a:srgbClr val="FF0000"/>
            </a:solidFill>
            <a:round/>
          </a:ln>
        </p:spPr>
      </p:cxnSp>
      <p:sp>
        <p:nvSpPr>
          <p:cNvPr id="5" name="Metin kutusu 4">
            <a:extLst>
              <a:ext uri="{FF2B5EF4-FFF2-40B4-BE49-F238E27FC236}">
                <a16:creationId xmlns:a16="http://schemas.microsoft.com/office/drawing/2014/main" id="{7D9DB0CF-5361-4676-4433-4807AA22BFFC}"/>
              </a:ext>
            </a:extLst>
          </p:cNvPr>
          <p:cNvSpPr txBox="1"/>
          <p:nvPr/>
        </p:nvSpPr>
        <p:spPr>
          <a:xfrm>
            <a:off x="2164887" y="5512122"/>
            <a:ext cx="7861266" cy="369332"/>
          </a:xfrm>
          <a:prstGeom prst="rect">
            <a:avLst/>
          </a:prstGeom>
          <a:noFill/>
        </p:spPr>
        <p:txBody>
          <a:bodyPr wrap="square" rtlCol="0">
            <a:spAutoFit/>
          </a:bodyPr>
          <a:lstStyle/>
          <a:p>
            <a:r>
              <a:rPr lang="tr-TR" dirty="0"/>
              <a:t>Şekil 7: </a:t>
            </a:r>
            <a:r>
              <a:rPr lang="tr-TR" dirty="0" err="1"/>
              <a:t>fsw</a:t>
            </a:r>
            <a:r>
              <a:rPr lang="tr-TR" dirty="0"/>
              <a:t>= 20 kHz için Oluşturulan Aktif EMI Filtrenin Empedans Kazanç Grafiği </a:t>
            </a:r>
          </a:p>
        </p:txBody>
      </p:sp>
      <p:pic>
        <p:nvPicPr>
          <p:cNvPr id="3" name="Image13">
            <a:extLst>
              <a:ext uri="{FF2B5EF4-FFF2-40B4-BE49-F238E27FC236}">
                <a16:creationId xmlns:a16="http://schemas.microsoft.com/office/drawing/2014/main" id="{AF7C166F-9E7D-13F3-4229-AE6E556F843B}"/>
              </a:ext>
            </a:extLst>
          </p:cNvPr>
          <p:cNvPicPr/>
          <p:nvPr/>
        </p:nvPicPr>
        <p:blipFill>
          <a:blip r:embed="rId3">
            <a:lum/>
            <a:alphaModFix/>
          </a:blip>
          <a:srcRect t="12293"/>
          <a:stretch/>
        </p:blipFill>
        <p:spPr>
          <a:xfrm>
            <a:off x="1449540" y="786960"/>
            <a:ext cx="9291960" cy="4725162"/>
          </a:xfrm>
          <a:prstGeom prst="rect">
            <a:avLst/>
          </a:prstGeom>
          <a:noFill/>
        </p:spPr>
      </p:pic>
    </p:spTree>
    <p:extLst>
      <p:ext uri="{BB962C8B-B14F-4D97-AF65-F5344CB8AC3E}">
        <p14:creationId xmlns:p14="http://schemas.microsoft.com/office/powerpoint/2010/main" val="361381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7C936-043A-9E27-3260-FAD6253E1746}"/>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9B2D14C0-FDEA-FF3E-AE53-B8BB5048A3AF}"/>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92FF17A2-181F-2C3C-8FDE-982927C7436F}"/>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7FFF2187-EA5B-F9B3-BE50-A704C27F996E}"/>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F56D9232-1AFF-E488-A2A6-73787960B842}"/>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BEC1A51A-1E14-F694-E432-1207F6A514AB}"/>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CC3A5A41-4A9D-C300-53C5-BA79AD07B593}"/>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C5C53208-CEE0-C80B-FC38-1BA5F859197E}"/>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CFF712B2-B310-A013-AA7A-E68D36D5ACF0}"/>
              </a:ext>
            </a:extLst>
          </p:cNvPr>
          <p:cNvCxnSpPr/>
          <p:nvPr/>
        </p:nvCxnSpPr>
        <p:spPr>
          <a:xfrm>
            <a:off x="-36000" y="528480"/>
            <a:ext cx="12264840" cy="720"/>
          </a:xfrm>
          <a:prstGeom prst="straightConnector1">
            <a:avLst/>
          </a:prstGeom>
          <a:ln w="9525">
            <a:solidFill>
              <a:srgbClr val="FF0000"/>
            </a:solidFill>
            <a:round/>
          </a:ln>
        </p:spPr>
      </p:cxnSp>
      <p:pic>
        <p:nvPicPr>
          <p:cNvPr id="2" name="Resim 1">
            <a:extLst>
              <a:ext uri="{FF2B5EF4-FFF2-40B4-BE49-F238E27FC236}">
                <a16:creationId xmlns:a16="http://schemas.microsoft.com/office/drawing/2014/main" id="{F04960DC-FE48-DE59-3B31-27ECC9FDB00E}"/>
              </a:ext>
            </a:extLst>
          </p:cNvPr>
          <p:cNvPicPr>
            <a:picLocks noChangeAspect="1"/>
          </p:cNvPicPr>
          <p:nvPr/>
        </p:nvPicPr>
        <p:blipFill>
          <a:blip r:embed="rId3"/>
          <a:stretch>
            <a:fillRect/>
          </a:stretch>
        </p:blipFill>
        <p:spPr>
          <a:xfrm>
            <a:off x="788099" y="840829"/>
            <a:ext cx="10615802" cy="4665861"/>
          </a:xfrm>
          <a:prstGeom prst="rect">
            <a:avLst/>
          </a:prstGeom>
        </p:spPr>
      </p:pic>
      <p:sp>
        <p:nvSpPr>
          <p:cNvPr id="3" name="Metin kutusu 2">
            <a:extLst>
              <a:ext uri="{FF2B5EF4-FFF2-40B4-BE49-F238E27FC236}">
                <a16:creationId xmlns:a16="http://schemas.microsoft.com/office/drawing/2014/main" id="{C12190A2-A69D-865B-7A4D-88864D1E7796}"/>
              </a:ext>
            </a:extLst>
          </p:cNvPr>
          <p:cNvSpPr txBox="1"/>
          <p:nvPr/>
        </p:nvSpPr>
        <p:spPr>
          <a:xfrm>
            <a:off x="1644603" y="5512053"/>
            <a:ext cx="8917313" cy="369332"/>
          </a:xfrm>
          <a:prstGeom prst="rect">
            <a:avLst/>
          </a:prstGeom>
          <a:noFill/>
        </p:spPr>
        <p:txBody>
          <a:bodyPr wrap="none" rtlCol="0">
            <a:spAutoFit/>
          </a:bodyPr>
          <a:lstStyle/>
          <a:p>
            <a:r>
              <a:rPr lang="tr-TR" dirty="0"/>
              <a:t>Şekil 8: 440kHz Anahtarlama Frekansına Sahip Aktif EMI Filtre Devresi ve Simülasyon Sonuçları</a:t>
            </a:r>
          </a:p>
        </p:txBody>
      </p:sp>
    </p:spTree>
    <p:extLst>
      <p:ext uri="{BB962C8B-B14F-4D97-AF65-F5344CB8AC3E}">
        <p14:creationId xmlns:p14="http://schemas.microsoft.com/office/powerpoint/2010/main" val="1085169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DCD58-30EA-E99A-23C9-33B44412429A}"/>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97C954D6-BD93-3A76-913F-71716C0B8A50}"/>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65A8CCDA-1D69-01CA-BA05-6EA406FF2D2C}"/>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58E483B9-175A-B9B8-8ED7-B59AF373A81F}"/>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C1A3A42C-757A-3CC5-8E9C-09CAE3BB1A84}"/>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F0F8CC1A-E003-297D-826E-E844EFE1F6C9}"/>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35AB7F18-7D94-E01B-909F-60D79F5F9C44}"/>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628BAB4A-FF43-C1BC-9F5B-D6B567535E2D}"/>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96291BFE-AA52-19A9-146C-12F4BC85AD6D}"/>
              </a:ext>
            </a:extLst>
          </p:cNvPr>
          <p:cNvCxnSpPr/>
          <p:nvPr/>
        </p:nvCxnSpPr>
        <p:spPr>
          <a:xfrm>
            <a:off x="-36000" y="528480"/>
            <a:ext cx="12264840" cy="720"/>
          </a:xfrm>
          <a:prstGeom prst="straightConnector1">
            <a:avLst/>
          </a:prstGeom>
          <a:ln w="9525">
            <a:solidFill>
              <a:srgbClr val="FF0000"/>
            </a:solidFill>
            <a:round/>
          </a:ln>
        </p:spPr>
      </p:cxnSp>
      <p:pic>
        <p:nvPicPr>
          <p:cNvPr id="2" name="Resim 1">
            <a:extLst>
              <a:ext uri="{FF2B5EF4-FFF2-40B4-BE49-F238E27FC236}">
                <a16:creationId xmlns:a16="http://schemas.microsoft.com/office/drawing/2014/main" id="{08F4B13C-DA2A-58F5-E28D-77FF64EDD5BA}"/>
              </a:ext>
            </a:extLst>
          </p:cNvPr>
          <p:cNvPicPr>
            <a:picLocks noChangeAspect="1"/>
          </p:cNvPicPr>
          <p:nvPr/>
        </p:nvPicPr>
        <p:blipFill>
          <a:blip r:embed="rId3"/>
          <a:stretch>
            <a:fillRect/>
          </a:stretch>
        </p:blipFill>
        <p:spPr>
          <a:xfrm>
            <a:off x="884739" y="786240"/>
            <a:ext cx="10437042" cy="4581851"/>
          </a:xfrm>
          <a:prstGeom prst="rect">
            <a:avLst/>
          </a:prstGeom>
        </p:spPr>
      </p:pic>
      <p:sp>
        <p:nvSpPr>
          <p:cNvPr id="3" name="Metin kutusu 2">
            <a:extLst>
              <a:ext uri="{FF2B5EF4-FFF2-40B4-BE49-F238E27FC236}">
                <a16:creationId xmlns:a16="http://schemas.microsoft.com/office/drawing/2014/main" id="{E068A680-EB80-2EB8-B36F-19CD96428E6C}"/>
              </a:ext>
            </a:extLst>
          </p:cNvPr>
          <p:cNvSpPr txBox="1"/>
          <p:nvPr/>
        </p:nvSpPr>
        <p:spPr>
          <a:xfrm>
            <a:off x="2227968" y="5368091"/>
            <a:ext cx="7750583" cy="369332"/>
          </a:xfrm>
          <a:prstGeom prst="rect">
            <a:avLst/>
          </a:prstGeom>
          <a:noFill/>
        </p:spPr>
        <p:txBody>
          <a:bodyPr wrap="none" rtlCol="0">
            <a:spAutoFit/>
          </a:bodyPr>
          <a:lstStyle/>
          <a:p>
            <a:r>
              <a:rPr lang="tr-TR" dirty="0"/>
              <a:t>Şekil 9: 440kHz Anahtarlama Frekansına Sahip Aktif EMI Filtrenin </a:t>
            </a:r>
            <a:r>
              <a:rPr lang="tr-TR" dirty="0" err="1"/>
              <a:t>Bode</a:t>
            </a:r>
            <a:r>
              <a:rPr lang="tr-TR" dirty="0"/>
              <a:t> Diyagramı</a:t>
            </a:r>
          </a:p>
        </p:txBody>
      </p:sp>
    </p:spTree>
    <p:extLst>
      <p:ext uri="{BB962C8B-B14F-4D97-AF65-F5344CB8AC3E}">
        <p14:creationId xmlns:p14="http://schemas.microsoft.com/office/powerpoint/2010/main" val="639228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F9400-8B92-116C-7B00-07F984135A94}"/>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35CE08B2-5E23-E816-DBC6-2706804CFFF1}"/>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0C3CBB0A-53D0-03D3-69F8-CD31CE0C247B}"/>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D846D8C7-968B-EBC5-A35D-F4A98F3724B9}"/>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DD6132DE-FF34-CC94-D5E2-D73065175ED4}"/>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00455698-0990-6993-59B1-34BEAD74E58E}"/>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BFC3FB2E-6BCA-863D-E99C-9680631FC3C0}"/>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67FEA70D-F278-1AB6-CE9E-110BB75B2AF4}"/>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0D7F7DD8-3E91-E7B6-EE3F-122AC9EAA6E3}"/>
              </a:ext>
            </a:extLst>
          </p:cNvPr>
          <p:cNvCxnSpPr/>
          <p:nvPr/>
        </p:nvCxnSpPr>
        <p:spPr>
          <a:xfrm>
            <a:off x="-36000" y="528480"/>
            <a:ext cx="12264840" cy="720"/>
          </a:xfrm>
          <a:prstGeom prst="straightConnector1">
            <a:avLst/>
          </a:prstGeom>
          <a:ln w="9525">
            <a:solidFill>
              <a:srgbClr val="FF0000"/>
            </a:solidFill>
            <a:round/>
          </a:ln>
        </p:spPr>
      </p:cxnSp>
      <p:pic>
        <p:nvPicPr>
          <p:cNvPr id="2" name="Resim 1">
            <a:extLst>
              <a:ext uri="{FF2B5EF4-FFF2-40B4-BE49-F238E27FC236}">
                <a16:creationId xmlns:a16="http://schemas.microsoft.com/office/drawing/2014/main" id="{D737E422-5F6D-673B-1293-DC1ADE1BDCC1}"/>
              </a:ext>
            </a:extLst>
          </p:cNvPr>
          <p:cNvPicPr>
            <a:picLocks noChangeAspect="1"/>
          </p:cNvPicPr>
          <p:nvPr/>
        </p:nvPicPr>
        <p:blipFill>
          <a:blip r:embed="rId3"/>
          <a:stretch>
            <a:fillRect/>
          </a:stretch>
        </p:blipFill>
        <p:spPr>
          <a:xfrm>
            <a:off x="948106" y="793888"/>
            <a:ext cx="10295788" cy="4552048"/>
          </a:xfrm>
          <a:prstGeom prst="rect">
            <a:avLst/>
          </a:prstGeom>
        </p:spPr>
      </p:pic>
      <p:sp>
        <p:nvSpPr>
          <p:cNvPr id="3" name="Metin kutusu 2">
            <a:extLst>
              <a:ext uri="{FF2B5EF4-FFF2-40B4-BE49-F238E27FC236}">
                <a16:creationId xmlns:a16="http://schemas.microsoft.com/office/drawing/2014/main" id="{05F6840F-408E-DAA6-3D37-0DF6B8A4578E}"/>
              </a:ext>
            </a:extLst>
          </p:cNvPr>
          <p:cNvSpPr txBox="1"/>
          <p:nvPr/>
        </p:nvSpPr>
        <p:spPr>
          <a:xfrm>
            <a:off x="2172627" y="5352864"/>
            <a:ext cx="7861266" cy="369332"/>
          </a:xfrm>
          <a:prstGeom prst="rect">
            <a:avLst/>
          </a:prstGeom>
          <a:noFill/>
        </p:spPr>
        <p:txBody>
          <a:bodyPr wrap="square" rtlCol="0">
            <a:spAutoFit/>
          </a:bodyPr>
          <a:lstStyle/>
          <a:p>
            <a:r>
              <a:rPr lang="tr-TR" dirty="0"/>
              <a:t>Şekil 10: </a:t>
            </a:r>
            <a:r>
              <a:rPr lang="tr-TR" dirty="0" err="1"/>
              <a:t>fsw</a:t>
            </a:r>
            <a:r>
              <a:rPr lang="tr-TR" dirty="0"/>
              <a:t>= 440 kHz için Oluşturulan Aktif EMI Filtrenin Empedans Kazanç Grafiği </a:t>
            </a:r>
          </a:p>
        </p:txBody>
      </p:sp>
    </p:spTree>
    <p:extLst>
      <p:ext uri="{BB962C8B-B14F-4D97-AF65-F5344CB8AC3E}">
        <p14:creationId xmlns:p14="http://schemas.microsoft.com/office/powerpoint/2010/main" val="2862656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48214-788A-04A0-6C86-758BF0511AB5}"/>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3B71B3C6-90A0-0DC9-38B0-F10AD6D92FE4}"/>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78052CA3-5009-6323-F965-34565B58F271}"/>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3797D8A5-9FF6-F2EA-BA19-BFE1573FCCDE}"/>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75D0FFD0-C650-E501-D1FD-27AEF828F4AD}"/>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1E877F67-A509-B92D-77C6-C244779B0BB1}"/>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676F1D0E-7DE7-1B46-7952-6EDB602EBB1B}"/>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41DFFEB7-D462-D0C5-4513-70A6AA65054C}"/>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436A82BA-79C4-C0BD-CF61-11B015A757C8}"/>
              </a:ext>
            </a:extLst>
          </p:cNvPr>
          <p:cNvCxnSpPr/>
          <p:nvPr/>
        </p:nvCxnSpPr>
        <p:spPr>
          <a:xfrm>
            <a:off x="-36000" y="528480"/>
            <a:ext cx="12264840" cy="720"/>
          </a:xfrm>
          <a:prstGeom prst="straightConnector1">
            <a:avLst/>
          </a:prstGeom>
          <a:ln w="9525">
            <a:solidFill>
              <a:srgbClr val="FF0000"/>
            </a:solidFill>
            <a:round/>
          </a:ln>
        </p:spPr>
      </p:cxnSp>
      <p:pic>
        <p:nvPicPr>
          <p:cNvPr id="2" name="Resim 1">
            <a:extLst>
              <a:ext uri="{FF2B5EF4-FFF2-40B4-BE49-F238E27FC236}">
                <a16:creationId xmlns:a16="http://schemas.microsoft.com/office/drawing/2014/main" id="{2CF3A1A0-C629-27A2-A543-EC3C476E2A6A}"/>
              </a:ext>
            </a:extLst>
          </p:cNvPr>
          <p:cNvPicPr>
            <a:picLocks noChangeAspect="1"/>
          </p:cNvPicPr>
          <p:nvPr/>
        </p:nvPicPr>
        <p:blipFill>
          <a:blip r:embed="rId3"/>
          <a:stretch>
            <a:fillRect/>
          </a:stretch>
        </p:blipFill>
        <p:spPr>
          <a:xfrm>
            <a:off x="915660" y="786960"/>
            <a:ext cx="10375200" cy="4697795"/>
          </a:xfrm>
          <a:prstGeom prst="rect">
            <a:avLst/>
          </a:prstGeom>
        </p:spPr>
      </p:pic>
      <p:sp>
        <p:nvSpPr>
          <p:cNvPr id="3" name="Metin kutusu 2">
            <a:extLst>
              <a:ext uri="{FF2B5EF4-FFF2-40B4-BE49-F238E27FC236}">
                <a16:creationId xmlns:a16="http://schemas.microsoft.com/office/drawing/2014/main" id="{E9B47C4A-224A-F23B-3166-D72CEEA450CE}"/>
              </a:ext>
            </a:extLst>
          </p:cNvPr>
          <p:cNvSpPr txBox="1"/>
          <p:nvPr/>
        </p:nvSpPr>
        <p:spPr>
          <a:xfrm>
            <a:off x="2089134" y="5484755"/>
            <a:ext cx="8062464" cy="369332"/>
          </a:xfrm>
          <a:prstGeom prst="rect">
            <a:avLst/>
          </a:prstGeom>
          <a:noFill/>
        </p:spPr>
        <p:txBody>
          <a:bodyPr wrap="none" rtlCol="0">
            <a:spAutoFit/>
          </a:bodyPr>
          <a:lstStyle/>
          <a:p>
            <a:r>
              <a:rPr lang="tr-TR" dirty="0"/>
              <a:t>Şekil 11: 20kHz Anahtarlama Frekansına Sahip Filtre Devresi ve Simülasyon Sonuçları</a:t>
            </a:r>
          </a:p>
        </p:txBody>
      </p:sp>
    </p:spTree>
    <p:extLst>
      <p:ext uri="{BB962C8B-B14F-4D97-AF65-F5344CB8AC3E}">
        <p14:creationId xmlns:p14="http://schemas.microsoft.com/office/powerpoint/2010/main" val="3330789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0414F-20D5-9B3D-5610-D254BE0D6A5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186E964-3B08-D68B-931B-B10A31407F6E}"/>
              </a:ext>
            </a:extLst>
          </p:cNvPr>
          <p:cNvSpPr/>
          <p:nvPr/>
        </p:nvSpPr>
        <p:spPr>
          <a:xfrm>
            <a:off x="0" y="6529768"/>
            <a:ext cx="4069080" cy="365982"/>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3A6892-591A-DEAD-1698-93DDE1DF5F03}"/>
              </a:ext>
            </a:extLst>
          </p:cNvPr>
          <p:cNvSpPr/>
          <p:nvPr/>
        </p:nvSpPr>
        <p:spPr>
          <a:xfrm>
            <a:off x="4069080" y="6529768"/>
            <a:ext cx="4069080" cy="365982"/>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FB87DCD-A7A1-9635-B336-4044FA80ADB5}"/>
              </a:ext>
            </a:extLst>
          </p:cNvPr>
          <p:cNvGrpSpPr/>
          <p:nvPr/>
        </p:nvGrpSpPr>
        <p:grpSpPr>
          <a:xfrm>
            <a:off x="10668000" y="6392722"/>
            <a:ext cx="1228236" cy="303353"/>
            <a:chOff x="364589" y="6357233"/>
            <a:chExt cx="1228236" cy="303353"/>
          </a:xfrm>
        </p:grpSpPr>
        <p:sp>
          <p:nvSpPr>
            <p:cNvPr id="9" name="Üçgenler">
              <a:extLst>
                <a:ext uri="{FF2B5EF4-FFF2-40B4-BE49-F238E27FC236}">
                  <a16:creationId xmlns:a16="http://schemas.microsoft.com/office/drawing/2014/main" id="{7EFFF69B-5A0C-AAE6-D647-76B74F15E61F}"/>
                </a:ext>
              </a:extLst>
            </p:cNvPr>
            <p:cNvSpPr>
              <a:spLocks/>
            </p:cNvSpPr>
            <p:nvPr/>
          </p:nvSpPr>
          <p:spPr bwMode="auto">
            <a:xfrm>
              <a:off x="364589" y="6357233"/>
              <a:ext cx="148555" cy="298971"/>
            </a:xfrm>
            <a:custGeom>
              <a:avLst/>
              <a:gdLst>
                <a:gd name="T0" fmla="*/ 0 w 1516"/>
                <a:gd name="T1" fmla="*/ 0 h 3051"/>
                <a:gd name="T2" fmla="*/ 0 w 1516"/>
                <a:gd name="T3" fmla="*/ 762 h 3051"/>
                <a:gd name="T4" fmla="*/ 0 w 1516"/>
                <a:gd name="T5" fmla="*/ 1526 h 3051"/>
                <a:gd name="T6" fmla="*/ 0 w 1516"/>
                <a:gd name="T7" fmla="*/ 2288 h 3051"/>
                <a:gd name="T8" fmla="*/ 0 w 1516"/>
                <a:gd name="T9" fmla="*/ 3051 h 3051"/>
                <a:gd name="T10" fmla="*/ 757 w 1516"/>
                <a:gd name="T11" fmla="*/ 3051 h 3051"/>
                <a:gd name="T12" fmla="*/ 1516 w 1516"/>
                <a:gd name="T13" fmla="*/ 3051 h 3051"/>
                <a:gd name="T14" fmla="*/ 790 w 1516"/>
                <a:gd name="T15" fmla="*/ 2291 h 3051"/>
                <a:gd name="T16" fmla="*/ 65 w 1516"/>
                <a:gd name="T17" fmla="*/ 1531 h 3051"/>
                <a:gd name="T18" fmla="*/ 790 w 1516"/>
                <a:gd name="T19" fmla="*/ 765 h 3051"/>
                <a:gd name="T20" fmla="*/ 1516 w 1516"/>
                <a:gd name="T21" fmla="*/ 0 h 3051"/>
                <a:gd name="T22" fmla="*/ 757 w 1516"/>
                <a:gd name="T23" fmla="*/ 0 h 3051"/>
                <a:gd name="T24" fmla="*/ 0 w 1516"/>
                <a:gd name="T25" fmla="*/ 0 h 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a:p>
          </p:txBody>
        </p:sp>
        <p:sp>
          <p:nvSpPr>
            <p:cNvPr id="10" name="Üçgen 1">
              <a:extLst>
                <a:ext uri="{FF2B5EF4-FFF2-40B4-BE49-F238E27FC236}">
                  <a16:creationId xmlns:a16="http://schemas.microsoft.com/office/drawing/2014/main" id="{D305A48A-E81E-EECA-9E83-3C0515121492}"/>
                </a:ext>
              </a:extLst>
            </p:cNvPr>
            <p:cNvSpPr>
              <a:spLocks/>
            </p:cNvSpPr>
            <p:nvPr/>
          </p:nvSpPr>
          <p:spPr bwMode="auto">
            <a:xfrm>
              <a:off x="513144" y="6357821"/>
              <a:ext cx="148653" cy="299069"/>
            </a:xfrm>
            <a:custGeom>
              <a:avLst/>
              <a:gdLst>
                <a:gd name="T0" fmla="*/ 1517 w 1517"/>
                <a:gd name="T1" fmla="*/ 0 h 3052"/>
                <a:gd name="T2" fmla="*/ 758 w 1517"/>
                <a:gd name="T3" fmla="*/ 765 h 3052"/>
                <a:gd name="T4" fmla="*/ 0 w 1517"/>
                <a:gd name="T5" fmla="*/ 1532 h 3052"/>
                <a:gd name="T6" fmla="*/ 758 w 1517"/>
                <a:gd name="T7" fmla="*/ 2292 h 3052"/>
                <a:gd name="T8" fmla="*/ 1517 w 1517"/>
                <a:gd name="T9" fmla="*/ 3052 h 3052"/>
                <a:gd name="T10" fmla="*/ 1517 w 1517"/>
                <a:gd name="T11" fmla="*/ 2289 h 3052"/>
                <a:gd name="T12" fmla="*/ 1517 w 1517"/>
                <a:gd name="T13" fmla="*/ 1526 h 3052"/>
                <a:gd name="T14" fmla="*/ 1517 w 1517"/>
                <a:gd name="T15" fmla="*/ 762 h 3052"/>
                <a:gd name="T16" fmla="*/ 1517 w 1517"/>
                <a:gd name="T17"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r-TR"/>
            </a:p>
          </p:txBody>
        </p:sp>
        <p:pic>
          <p:nvPicPr>
            <p:cNvPr id="11" name="Picture 10">
              <a:extLst>
                <a:ext uri="{FF2B5EF4-FFF2-40B4-BE49-F238E27FC236}">
                  <a16:creationId xmlns:a16="http://schemas.microsoft.com/office/drawing/2014/main" id="{98B32084-EB3D-4B92-E516-8639295B59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476" y="6504238"/>
              <a:ext cx="789349" cy="156348"/>
            </a:xfrm>
            <a:prstGeom prst="rect">
              <a:avLst/>
            </a:prstGeom>
          </p:spPr>
        </p:pic>
      </p:grpSp>
      <p:sp>
        <p:nvSpPr>
          <p:cNvPr id="3" name="Title 1">
            <a:extLst>
              <a:ext uri="{FF2B5EF4-FFF2-40B4-BE49-F238E27FC236}">
                <a16:creationId xmlns:a16="http://schemas.microsoft.com/office/drawing/2014/main" id="{839D474C-7A20-D6D1-F054-0EA90F7835A0}"/>
              </a:ext>
            </a:extLst>
          </p:cNvPr>
          <p:cNvSpPr txBox="1">
            <a:spLocks/>
          </p:cNvSpPr>
          <p:nvPr/>
        </p:nvSpPr>
        <p:spPr>
          <a:xfrm>
            <a:off x="116619" y="3860710"/>
            <a:ext cx="3952461" cy="11146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000" dirty="0">
              <a:latin typeface="Calibri" panose="020F0502020204030204" pitchFamily="34" charset="0"/>
              <a:cs typeface="Calibri" panose="020F0502020204030204" pitchFamily="34" charset="0"/>
            </a:endParaRPr>
          </a:p>
        </p:txBody>
      </p:sp>
      <p:pic>
        <p:nvPicPr>
          <p:cNvPr id="14" name="Resim 13">
            <a:extLst>
              <a:ext uri="{FF2B5EF4-FFF2-40B4-BE49-F238E27FC236}">
                <a16:creationId xmlns:a16="http://schemas.microsoft.com/office/drawing/2014/main" id="{4CCC8E1A-3706-E1E2-B098-663D2B559041}"/>
              </a:ext>
            </a:extLst>
          </p:cNvPr>
          <p:cNvPicPr>
            <a:picLocks noChangeAspect="1"/>
          </p:cNvPicPr>
          <p:nvPr/>
        </p:nvPicPr>
        <p:blipFill>
          <a:blip r:embed="rId4"/>
          <a:stretch>
            <a:fillRect/>
          </a:stretch>
        </p:blipFill>
        <p:spPr>
          <a:xfrm>
            <a:off x="1270864" y="811002"/>
            <a:ext cx="9650271" cy="4631920"/>
          </a:xfrm>
          <a:prstGeom prst="rect">
            <a:avLst/>
          </a:prstGeom>
        </p:spPr>
      </p:pic>
      <p:sp>
        <p:nvSpPr>
          <p:cNvPr id="2" name="Metin kutusu 1">
            <a:extLst>
              <a:ext uri="{FF2B5EF4-FFF2-40B4-BE49-F238E27FC236}">
                <a16:creationId xmlns:a16="http://schemas.microsoft.com/office/drawing/2014/main" id="{B996207A-235F-25D1-A37A-326581BD4768}"/>
              </a:ext>
            </a:extLst>
          </p:cNvPr>
          <p:cNvSpPr txBox="1"/>
          <p:nvPr/>
        </p:nvSpPr>
        <p:spPr>
          <a:xfrm>
            <a:off x="2555084" y="5465379"/>
            <a:ext cx="7263783" cy="369332"/>
          </a:xfrm>
          <a:prstGeom prst="rect">
            <a:avLst/>
          </a:prstGeom>
          <a:noFill/>
        </p:spPr>
        <p:txBody>
          <a:bodyPr wrap="none" rtlCol="0">
            <a:spAutoFit/>
          </a:bodyPr>
          <a:lstStyle/>
          <a:p>
            <a:r>
              <a:rPr lang="tr-TR" dirty="0"/>
              <a:t>Şekil 12: 20kHz Anahtarlama Frekansına Sahip Aktif EMI Filtrenin FFT Grafiği</a:t>
            </a:r>
          </a:p>
        </p:txBody>
      </p:sp>
      <p:cxnSp>
        <p:nvCxnSpPr>
          <p:cNvPr id="12" name="Straight Connector 3">
            <a:extLst>
              <a:ext uri="{FF2B5EF4-FFF2-40B4-BE49-F238E27FC236}">
                <a16:creationId xmlns:a16="http://schemas.microsoft.com/office/drawing/2014/main" id="{0C1AAE75-D401-4C19-EB53-399826FD1366}"/>
              </a:ext>
            </a:extLst>
          </p:cNvPr>
          <p:cNvCxnSpPr/>
          <p:nvPr/>
        </p:nvCxnSpPr>
        <p:spPr>
          <a:xfrm>
            <a:off x="-36000" y="528480"/>
            <a:ext cx="12264840" cy="720"/>
          </a:xfrm>
          <a:prstGeom prst="straightConnector1">
            <a:avLst/>
          </a:prstGeom>
          <a:ln w="9525">
            <a:solidFill>
              <a:srgbClr val="FF0000"/>
            </a:solidFill>
            <a:round/>
          </a:ln>
        </p:spPr>
      </p:cxnSp>
    </p:spTree>
    <p:extLst>
      <p:ext uri="{BB962C8B-B14F-4D97-AF65-F5344CB8AC3E}">
        <p14:creationId xmlns:p14="http://schemas.microsoft.com/office/powerpoint/2010/main" val="115134447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6D1E4-2F54-9D11-1103-7E1865F4DA39}"/>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1034F6CA-6FD0-B377-D787-56D56C0AE577}"/>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0202E6B2-7A67-6ADF-2D87-63380A51BA20}"/>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8F0A0DC2-4BB1-EA61-30FF-376D61713FDF}"/>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1DFD9240-EEF1-FE1B-3015-046CF70299FE}"/>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D3DD4208-DA8E-59F7-2CEF-E9084F9430FC}"/>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EA9D8DF9-87AC-E042-3EAF-C9634ACA2ECE}"/>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CF03EDD9-AE91-F668-57E3-445A8D2B747F}"/>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100B4E2A-91F1-5800-064D-B488D2326E7A}"/>
              </a:ext>
            </a:extLst>
          </p:cNvPr>
          <p:cNvCxnSpPr/>
          <p:nvPr/>
        </p:nvCxnSpPr>
        <p:spPr>
          <a:xfrm>
            <a:off x="-36000" y="528480"/>
            <a:ext cx="12264840" cy="720"/>
          </a:xfrm>
          <a:prstGeom prst="straightConnector1">
            <a:avLst/>
          </a:prstGeom>
          <a:ln w="9525">
            <a:solidFill>
              <a:srgbClr val="FF0000"/>
            </a:solidFill>
            <a:round/>
          </a:ln>
        </p:spPr>
      </p:cxnSp>
      <p:sp>
        <p:nvSpPr>
          <p:cNvPr id="90" name="Subtitle 4">
            <a:extLst>
              <a:ext uri="{FF2B5EF4-FFF2-40B4-BE49-F238E27FC236}">
                <a16:creationId xmlns:a16="http://schemas.microsoft.com/office/drawing/2014/main" id="{136CDA2F-A0A6-0DB9-A1A9-A7A0F1F2AE6D}"/>
              </a:ext>
            </a:extLst>
          </p:cNvPr>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0" marR="0" lvl="0" indent="0" algn="l" defTabSz="914400" rtl="0" eaLnBrk="1" fontAlgn="auto" latinLnBrk="0" hangingPunct="1">
              <a:lnSpc>
                <a:spcPct val="90000"/>
              </a:lnSpc>
              <a:spcBef>
                <a:spcPts val="1001"/>
              </a:spcBef>
              <a:spcAft>
                <a:spcPts val="0"/>
              </a:spcAft>
              <a:buClrTx/>
              <a:buSzTx/>
              <a:buFontTx/>
              <a:buNone/>
              <a:tabLst>
                <a:tab pos="0" algn="l"/>
              </a:tabLst>
              <a:defRPr/>
            </a:pPr>
            <a:r>
              <a:rPr kumimoji="0" lang="tr-TR" sz="2400" b="1" i="0" u="none" strike="noStrike" kern="1200" cap="none" spc="-1" normalizeH="0" baseline="0" noProof="0" dirty="0">
                <a:ln>
                  <a:noFill/>
                </a:ln>
                <a:solidFill>
                  <a:srgbClr val="000000"/>
                </a:solidFill>
                <a:effectLst/>
                <a:uLnTx/>
                <a:uFillTx/>
                <a:ea typeface="+mn-ea"/>
                <a:cs typeface="+mn-cs"/>
              </a:rPr>
              <a:t>Sonuçlar</a:t>
            </a:r>
          </a:p>
          <a:p>
            <a:pPr marL="0" marR="0" lvl="0" indent="0" algn="l" defTabSz="914400" rtl="0" eaLnBrk="1" fontAlgn="auto" latinLnBrk="0" hangingPunct="1">
              <a:lnSpc>
                <a:spcPct val="90000"/>
              </a:lnSpc>
              <a:spcBef>
                <a:spcPts val="1001"/>
              </a:spcBef>
              <a:spcAft>
                <a:spcPts val="0"/>
              </a:spcAft>
              <a:buClrTx/>
              <a:buSzTx/>
              <a:buFontTx/>
              <a:buNone/>
              <a:tabLst>
                <a:tab pos="0" algn="l"/>
              </a:tabLst>
              <a:defRPr/>
            </a:pPr>
            <a:r>
              <a:rPr kumimoji="0" lang="tr-TR" sz="2200" i="0" u="none" strike="noStrike" kern="1200" cap="none" spc="-1" normalizeH="0" baseline="0" noProof="0" dirty="0">
                <a:ln>
                  <a:noFill/>
                </a:ln>
                <a:solidFill>
                  <a:srgbClr val="000000"/>
                </a:solidFill>
                <a:effectLst/>
                <a:uLnTx/>
                <a:uFillTx/>
                <a:ea typeface="+mn-ea"/>
                <a:cs typeface="+mn-cs"/>
              </a:rPr>
              <a:t>Yapılan çalışmalarda aktif filtrenin gerçekten olduğundan daha yüksek bir kapasite değeri oluşturduğu gözlemlenmiştir</a:t>
            </a:r>
          </a:p>
          <a:p>
            <a:pPr marL="0" marR="0" lvl="0" indent="0" algn="l" defTabSz="914400" rtl="0" eaLnBrk="1" fontAlgn="auto" latinLnBrk="0" hangingPunct="1">
              <a:lnSpc>
                <a:spcPct val="90000"/>
              </a:lnSpc>
              <a:spcBef>
                <a:spcPts val="1001"/>
              </a:spcBef>
              <a:spcAft>
                <a:spcPts val="0"/>
              </a:spcAft>
              <a:buClrTx/>
              <a:buSzTx/>
              <a:buFontTx/>
              <a:buNone/>
              <a:tabLst>
                <a:tab pos="0" algn="l"/>
              </a:tabLst>
              <a:defRPr/>
            </a:pPr>
            <a:r>
              <a:rPr lang="tr-TR" sz="2200" spc="-1" dirty="0">
                <a:solidFill>
                  <a:srgbClr val="000000"/>
                </a:solidFill>
              </a:rPr>
              <a:t>Aktif filtre üzerinde çalışılabilir görünmekte, bununla birlikte aktif filtrenin çalışma aralığı </a:t>
            </a:r>
            <a:r>
              <a:rPr lang="tr-TR" sz="2200" spc="-1" dirty="0" smtClean="0">
                <a:solidFill>
                  <a:srgbClr val="000000"/>
                </a:solidFill>
              </a:rPr>
              <a:t>opamp</a:t>
            </a:r>
            <a:r>
              <a:rPr lang="en-US" sz="2200" spc="-1" dirty="0" smtClean="0">
                <a:solidFill>
                  <a:srgbClr val="000000"/>
                </a:solidFill>
              </a:rPr>
              <a:t>’</a:t>
            </a:r>
            <a:r>
              <a:rPr lang="tr-TR" sz="2200" spc="-1" dirty="0" smtClean="0">
                <a:solidFill>
                  <a:srgbClr val="000000"/>
                </a:solidFill>
              </a:rPr>
              <a:t>ın </a:t>
            </a:r>
            <a:r>
              <a:rPr lang="tr-TR" sz="2200" spc="-1" dirty="0">
                <a:solidFill>
                  <a:srgbClr val="000000"/>
                </a:solidFill>
              </a:rPr>
              <a:t>band genişliği seviyesinde tasarlanmalıdır kötü EMI sonuçlarına neden olabilir, ayrıca çıkışta yakalan akım opamp’ın çıkışı üzerinden akması gerekeceğinden </a:t>
            </a:r>
            <a:r>
              <a:rPr lang="tr-TR" sz="2200" spc="-1" dirty="0" smtClean="0">
                <a:solidFill>
                  <a:srgbClr val="000000"/>
                </a:solidFill>
              </a:rPr>
              <a:t>opamp</a:t>
            </a:r>
            <a:r>
              <a:rPr lang="en-US" sz="2200" spc="-1" dirty="0" smtClean="0">
                <a:solidFill>
                  <a:srgbClr val="000000"/>
                </a:solidFill>
              </a:rPr>
              <a:t>’</a:t>
            </a:r>
            <a:r>
              <a:rPr lang="tr-TR" sz="2200" spc="-1" dirty="0" smtClean="0">
                <a:solidFill>
                  <a:srgbClr val="000000"/>
                </a:solidFill>
              </a:rPr>
              <a:t>ın </a:t>
            </a:r>
            <a:r>
              <a:rPr lang="tr-TR" sz="2200" spc="-1" dirty="0">
                <a:solidFill>
                  <a:srgbClr val="000000"/>
                </a:solidFill>
              </a:rPr>
              <a:t>bu akımı kaldırabilecek yeterlilikte olması gerekir bu durum AEF’nin maliyet olarak dezavantajlı konuma düşmesine neden olabilir.</a:t>
            </a:r>
          </a:p>
          <a:p>
            <a:pPr marL="0" marR="0" lvl="0" indent="0" algn="l" defTabSz="914400" rtl="0" eaLnBrk="1" fontAlgn="auto" latinLnBrk="0" hangingPunct="1">
              <a:lnSpc>
                <a:spcPct val="90000"/>
              </a:lnSpc>
              <a:spcBef>
                <a:spcPts val="1001"/>
              </a:spcBef>
              <a:spcAft>
                <a:spcPts val="0"/>
              </a:spcAft>
              <a:buClrTx/>
              <a:buSzTx/>
              <a:buFontTx/>
              <a:buNone/>
              <a:tabLst>
                <a:tab pos="0" algn="l"/>
              </a:tabLst>
              <a:defRPr/>
            </a:pPr>
            <a:r>
              <a:rPr kumimoji="0" lang="tr-TR" sz="2200" b="0" i="0" u="none" strike="noStrike" kern="1200" cap="none" spc="-1" normalizeH="0" baseline="0" noProof="0" dirty="0" err="1">
                <a:ln>
                  <a:noFill/>
                </a:ln>
                <a:solidFill>
                  <a:srgbClr val="000000"/>
                </a:solidFill>
                <a:effectLst/>
                <a:uLnTx/>
                <a:uFillTx/>
                <a:ea typeface="+mn-ea"/>
                <a:cs typeface="+mn-cs"/>
              </a:rPr>
              <a:t>Opam</a:t>
            </a:r>
            <a:r>
              <a:rPr lang="tr-TR" sz="2200" spc="-1" dirty="0">
                <a:solidFill>
                  <a:srgbClr val="000000"/>
                </a:solidFill>
              </a:rPr>
              <a:t>p harici ve gürültüsüz bir gerilim kaynağına ihtiyaç duymaktadır.</a:t>
            </a:r>
          </a:p>
          <a:p>
            <a:pPr marL="0" marR="0" lvl="0" indent="0" algn="l" defTabSz="914400" rtl="0" eaLnBrk="1" fontAlgn="auto" latinLnBrk="0" hangingPunct="1">
              <a:lnSpc>
                <a:spcPct val="90000"/>
              </a:lnSpc>
              <a:spcBef>
                <a:spcPts val="1001"/>
              </a:spcBef>
              <a:spcAft>
                <a:spcPts val="0"/>
              </a:spcAft>
              <a:buClrTx/>
              <a:buSzTx/>
              <a:buFontTx/>
              <a:buNone/>
              <a:tabLst>
                <a:tab pos="0" algn="l"/>
              </a:tabLst>
              <a:defRPr/>
            </a:pPr>
            <a:r>
              <a:rPr lang="tr-TR" sz="2200" spc="-1" dirty="0">
                <a:solidFill>
                  <a:srgbClr val="000000"/>
                </a:solidFill>
              </a:rPr>
              <a:t>Kararlı bir devre yapmak oldukça zordur.</a:t>
            </a:r>
            <a:endParaRPr kumimoji="0" lang="en-US" sz="2200" b="0" i="0" u="none" strike="noStrike" kern="1200" cap="none" spc="-1" normalizeH="0" baseline="0" noProof="0" dirty="0">
              <a:ln>
                <a:noFill/>
              </a:ln>
              <a:solidFill>
                <a:srgbClr val="000000"/>
              </a:solidFill>
              <a:effectLst/>
              <a:uLnTx/>
              <a:uFillTx/>
              <a:ea typeface="+mn-ea"/>
              <a:cs typeface="+mn-cs"/>
            </a:endParaRPr>
          </a:p>
          <a:p>
            <a:pPr defTabSz="914400">
              <a:lnSpc>
                <a:spcPct val="90000"/>
              </a:lnSpc>
              <a:spcBef>
                <a:spcPts val="1001"/>
              </a:spcBef>
              <a:tabLst>
                <a:tab pos="0" algn="l"/>
              </a:tabLst>
            </a:pPr>
            <a:endParaRPr lang="en-US" sz="18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p:spTree>
    <p:extLst>
      <p:ext uri="{BB962C8B-B14F-4D97-AF65-F5344CB8AC3E}">
        <p14:creationId xmlns:p14="http://schemas.microsoft.com/office/powerpoint/2010/main" val="21500608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6"/>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133" name="Rectangle 13"/>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134" name="Rectangle 14"/>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135" name="Group 5"/>
          <p:cNvGrpSpPr/>
          <p:nvPr/>
        </p:nvGrpSpPr>
        <p:grpSpPr>
          <a:xfrm>
            <a:off x="10667880" y="6392880"/>
            <a:ext cx="1227600" cy="302400"/>
            <a:chOff x="10667880" y="6392880"/>
            <a:chExt cx="1227600" cy="302400"/>
          </a:xfrm>
        </p:grpSpPr>
        <p:sp>
          <p:nvSpPr>
            <p:cNvPr id="136" name="Üçgenler 5"/>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137" name="Üçgen 4"/>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138" name="Picture 4"/>
            <p:cNvPicPr/>
            <p:nvPr/>
          </p:nvPicPr>
          <p:blipFill>
            <a:blip r:embed="rId2"/>
            <a:stretch/>
          </p:blipFill>
          <p:spPr>
            <a:xfrm>
              <a:off x="11106720" y="6539760"/>
              <a:ext cx="788760" cy="155520"/>
            </a:xfrm>
            <a:prstGeom prst="rect">
              <a:avLst/>
            </a:prstGeom>
            <a:ln w="0">
              <a:noFill/>
            </a:ln>
          </p:spPr>
        </p:pic>
      </p:grpSp>
      <p:cxnSp>
        <p:nvCxnSpPr>
          <p:cNvPr id="139" name="Straight Connector 5"/>
          <p:cNvCxnSpPr/>
          <p:nvPr/>
        </p:nvCxnSpPr>
        <p:spPr>
          <a:xfrm>
            <a:off x="-36000" y="528480"/>
            <a:ext cx="12264840" cy="720"/>
          </a:xfrm>
          <a:prstGeom prst="straightConnector1">
            <a:avLst/>
          </a:prstGeom>
          <a:ln w="9525">
            <a:solidFill>
              <a:srgbClr val="FF0000"/>
            </a:solidFill>
            <a:round/>
          </a:ln>
        </p:spPr>
      </p:cxnSp>
      <p:sp>
        <p:nvSpPr>
          <p:cNvPr id="140" name="Subtitle 9"/>
          <p:cNvSpPr/>
          <p:nvPr/>
        </p:nvSpPr>
        <p:spPr>
          <a:xfrm>
            <a:off x="408600" y="900720"/>
            <a:ext cx="10564200" cy="54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001"/>
              </a:spcBef>
              <a:tabLst>
                <a:tab pos="0" algn="l"/>
              </a:tabLst>
            </a:pPr>
            <a:r>
              <a:rPr lang="en-US" sz="2400" b="1" strike="noStrike" spc="-1" dirty="0" err="1">
                <a:solidFill>
                  <a:schemeClr val="dk1"/>
                </a:solidFill>
                <a:latin typeface="Calibri"/>
              </a:rPr>
              <a:t>Kaynakça</a:t>
            </a:r>
            <a:endParaRPr lang="en-US" sz="2400" b="0" strike="noStrike" spc="-1" dirty="0">
              <a:solidFill>
                <a:srgbClr val="000000"/>
              </a:solidFill>
              <a:latin typeface="Arial"/>
            </a:endParaRPr>
          </a:p>
          <a:p>
            <a:pPr algn="just" defTabSz="914400">
              <a:lnSpc>
                <a:spcPct val="90000"/>
              </a:lnSpc>
              <a:spcBef>
                <a:spcPts val="1001"/>
              </a:spcBef>
              <a:tabLst>
                <a:tab pos="0" algn="l"/>
              </a:tabLst>
            </a:pPr>
            <a:r>
              <a:rPr lang="en-US" sz="2200" b="0" strike="noStrike" spc="-1" dirty="0">
                <a:solidFill>
                  <a:schemeClr val="dk1"/>
                </a:solidFill>
                <a:latin typeface="Calibri"/>
              </a:rPr>
              <a:t>[1] </a:t>
            </a:r>
            <a:r>
              <a:rPr lang="en-US" sz="2200" b="0" strike="noStrike" spc="-1" dirty="0" err="1">
                <a:solidFill>
                  <a:schemeClr val="dk1"/>
                </a:solidFill>
                <a:latin typeface="Calibri"/>
              </a:rPr>
              <a:t>Dipartimento</a:t>
            </a:r>
            <a:r>
              <a:rPr lang="en-US" sz="2200" b="0" strike="noStrike" spc="-1" dirty="0">
                <a:solidFill>
                  <a:schemeClr val="dk1"/>
                </a:solidFill>
                <a:latin typeface="Calibri"/>
              </a:rPr>
              <a:t> di </a:t>
            </a:r>
            <a:r>
              <a:rPr lang="en-US" sz="2200" b="0" strike="noStrike" spc="-1" dirty="0" err="1">
                <a:solidFill>
                  <a:schemeClr val="dk1"/>
                </a:solidFill>
                <a:latin typeface="Calibri"/>
              </a:rPr>
              <a:t>Ingegneria</a:t>
            </a:r>
            <a:r>
              <a:rPr lang="en-US" sz="2200" b="0" strike="noStrike" spc="-1" dirty="0">
                <a:solidFill>
                  <a:schemeClr val="dk1"/>
                </a:solidFill>
                <a:latin typeface="Calibri"/>
              </a:rPr>
              <a:t> </a:t>
            </a:r>
            <a:r>
              <a:rPr lang="en-US" sz="2200" b="0" strike="noStrike" spc="-1" dirty="0" err="1">
                <a:solidFill>
                  <a:schemeClr val="dk1"/>
                </a:solidFill>
                <a:latin typeface="Calibri"/>
              </a:rPr>
              <a:t>dell’Informazione</a:t>
            </a:r>
            <a:r>
              <a:rPr lang="en-US" sz="2200" b="0" strike="noStrike" spc="-1" dirty="0">
                <a:solidFill>
                  <a:schemeClr val="dk1"/>
                </a:solidFill>
                <a:latin typeface="Calibri"/>
              </a:rPr>
              <a:t>. (2022). Development of an active EMI filter for CM conducted emissions and comparison with an integrated solution. Corso di </a:t>
            </a:r>
            <a:r>
              <a:rPr lang="en-US" sz="2200" b="0" strike="noStrike" spc="-1" dirty="0" err="1">
                <a:solidFill>
                  <a:schemeClr val="dk1"/>
                </a:solidFill>
                <a:latin typeface="Calibri"/>
              </a:rPr>
              <a:t>Laurea</a:t>
            </a:r>
            <a:r>
              <a:rPr lang="en-US" sz="2200" b="0" strike="noStrike" spc="-1" dirty="0">
                <a:solidFill>
                  <a:schemeClr val="dk1"/>
                </a:solidFill>
                <a:latin typeface="Calibri"/>
              </a:rPr>
              <a:t> </a:t>
            </a:r>
            <a:r>
              <a:rPr lang="en-US" sz="2200" b="0" strike="noStrike" spc="-1" dirty="0" err="1">
                <a:solidFill>
                  <a:schemeClr val="dk1"/>
                </a:solidFill>
                <a:latin typeface="Calibri"/>
              </a:rPr>
              <a:t>Magistrale</a:t>
            </a:r>
            <a:r>
              <a:rPr lang="en-US" sz="2200" b="0" strike="noStrike" spc="-1" dirty="0">
                <a:solidFill>
                  <a:schemeClr val="dk1"/>
                </a:solidFill>
                <a:latin typeface="Calibri"/>
              </a:rPr>
              <a:t> in </a:t>
            </a:r>
            <a:r>
              <a:rPr lang="en-US" sz="2200" b="0" strike="noStrike" spc="-1" dirty="0" err="1">
                <a:solidFill>
                  <a:schemeClr val="dk1"/>
                </a:solidFill>
                <a:latin typeface="Calibri"/>
              </a:rPr>
              <a:t>Ingegneria</a:t>
            </a:r>
            <a:r>
              <a:rPr lang="en-US" sz="2200" b="0" strike="noStrike" spc="-1" dirty="0">
                <a:solidFill>
                  <a:schemeClr val="dk1"/>
                </a:solidFill>
                <a:latin typeface="Calibri"/>
              </a:rPr>
              <a:t> </a:t>
            </a:r>
            <a:r>
              <a:rPr lang="en-US" sz="2200" b="0" strike="noStrike" spc="-1" dirty="0" err="1">
                <a:solidFill>
                  <a:schemeClr val="dk1"/>
                </a:solidFill>
                <a:latin typeface="Calibri"/>
              </a:rPr>
              <a:t>Elettronica</a:t>
            </a:r>
            <a:r>
              <a:rPr lang="en-US" sz="2200" b="0" strike="noStrike" spc="-1" dirty="0">
                <a:solidFill>
                  <a:schemeClr val="dk1"/>
                </a:solidFill>
                <a:latin typeface="Calibri"/>
              </a:rPr>
              <a:t>, A.A. 2022/2023. </a:t>
            </a:r>
            <a:endParaRPr lang="en-US" sz="2200" b="0" strike="noStrike" spc="-1" dirty="0">
              <a:solidFill>
                <a:srgbClr val="000000"/>
              </a:solidFill>
              <a:latin typeface="Arial"/>
            </a:endParaRPr>
          </a:p>
          <a:p>
            <a:pPr algn="just" defTabSz="914400">
              <a:lnSpc>
                <a:spcPct val="90000"/>
              </a:lnSpc>
              <a:spcBef>
                <a:spcPts val="1001"/>
              </a:spcBef>
              <a:tabLst>
                <a:tab pos="0" algn="l"/>
              </a:tabLst>
            </a:pPr>
            <a:r>
              <a:rPr lang="en-US" sz="2200" b="0" strike="noStrike" spc="-1" dirty="0">
                <a:solidFill>
                  <a:schemeClr val="dk1"/>
                </a:solidFill>
                <a:latin typeface="Calibri"/>
                <a:ea typeface="Microsoft YaHei"/>
              </a:rPr>
              <a:t>[2] </a:t>
            </a:r>
            <a:r>
              <a:rPr lang="en-US" sz="2200" b="0" strike="noStrike" spc="-1" dirty="0">
                <a:solidFill>
                  <a:schemeClr val="dk1"/>
                </a:solidFill>
                <a:latin typeface="Calibri"/>
                <a:ea typeface="LMRoman12-Regular"/>
              </a:rPr>
              <a:t>A. </a:t>
            </a:r>
            <a:r>
              <a:rPr lang="en-US" sz="2200" b="0" strike="noStrike" spc="-1" dirty="0" err="1">
                <a:solidFill>
                  <a:schemeClr val="dk1"/>
                </a:solidFill>
                <a:latin typeface="Calibri"/>
                <a:ea typeface="LMRoman12-Regular"/>
              </a:rPr>
              <a:t>Charoy</a:t>
            </a:r>
            <a:r>
              <a:rPr lang="en-US" sz="2200" b="0" strike="noStrike" spc="-1" dirty="0">
                <a:solidFill>
                  <a:schemeClr val="dk1"/>
                </a:solidFill>
                <a:latin typeface="Calibri"/>
                <a:ea typeface="LMRoman12-Regular"/>
              </a:rPr>
              <a:t>. “Electromagnetic Compatibility of Power Converters”. In: (July</a:t>
            </a:r>
            <a:endParaRPr lang="en-US" sz="2200" b="0" strike="noStrike" spc="-1" dirty="0">
              <a:solidFill>
                <a:srgbClr val="000000"/>
              </a:solidFill>
              <a:latin typeface="Arial"/>
            </a:endParaRPr>
          </a:p>
          <a:p>
            <a:pPr algn="just" defTabSz="914400">
              <a:lnSpc>
                <a:spcPct val="100000"/>
              </a:lnSpc>
              <a:tabLst>
                <a:tab pos="0" algn="l"/>
              </a:tabLst>
            </a:pPr>
            <a:r>
              <a:rPr lang="en-US" sz="2200" b="0" strike="noStrike" spc="-1" dirty="0">
                <a:solidFill>
                  <a:schemeClr val="dk1"/>
                </a:solidFill>
                <a:latin typeface="Calibri"/>
                <a:ea typeface="LMRoman12-Regular"/>
              </a:rPr>
              <a:t>2016). </a:t>
            </a:r>
            <a:r>
              <a:rPr lang="en-US" sz="2200" b="0" strike="noStrike" spc="-1" dirty="0" err="1">
                <a:solidFill>
                  <a:schemeClr val="dk1"/>
                </a:solidFill>
                <a:latin typeface="Calibri"/>
                <a:ea typeface="LMRomanCaps10-Regular"/>
              </a:rPr>
              <a:t>doi</a:t>
            </a:r>
            <a:r>
              <a:rPr lang="en-US" sz="2200" b="0" strike="noStrike" spc="-1" dirty="0">
                <a:solidFill>
                  <a:schemeClr val="dk1"/>
                </a:solidFill>
                <a:latin typeface="Calibri"/>
                <a:ea typeface="LMRoman12-Regular"/>
              </a:rPr>
              <a:t>: </a:t>
            </a:r>
            <a:r>
              <a:rPr lang="en-US" sz="2200" b="0" strike="noStrike" spc="-1" dirty="0">
                <a:solidFill>
                  <a:schemeClr val="dk1"/>
                </a:solidFill>
                <a:latin typeface="Calibri"/>
                <a:ea typeface="LMMono12-Regular"/>
              </a:rPr>
              <a:t>10.5170/CERN-2015-003.83</a:t>
            </a:r>
            <a:r>
              <a:rPr lang="en-US" sz="2200" b="0" strike="noStrike" spc="-1" dirty="0">
                <a:solidFill>
                  <a:schemeClr val="dk1"/>
                </a:solidFill>
                <a:latin typeface="Calibri"/>
                <a:ea typeface="LMRoman12-Regular"/>
              </a:rPr>
              <a:t>.</a:t>
            </a:r>
            <a:endParaRPr lang="tr-TR" sz="2200" b="0" strike="noStrike" spc="-1" dirty="0">
              <a:solidFill>
                <a:schemeClr val="dk1"/>
              </a:solidFill>
              <a:latin typeface="Calibri"/>
              <a:ea typeface="LMRoman12-Regular"/>
            </a:endParaRPr>
          </a:p>
          <a:p>
            <a:pPr algn="just">
              <a:tabLst>
                <a:tab pos="0" algn="l"/>
              </a:tabLst>
            </a:pPr>
            <a:r>
              <a:rPr lang="tr-TR" sz="2200" b="0" strike="noStrike" spc="-1" dirty="0">
                <a:solidFill>
                  <a:srgbClr val="000000"/>
                </a:solidFill>
                <a:cs typeface="Arial" panose="020B0604020202020204" pitchFamily="34" charset="0"/>
              </a:rPr>
              <a:t>[3] </a:t>
            </a:r>
            <a:r>
              <a:rPr lang="en-US" sz="2200" b="0" strike="noStrike" spc="-1" dirty="0">
                <a:solidFill>
                  <a:srgbClr val="000000"/>
                </a:solidFill>
                <a:cs typeface="Arial" panose="020B0604020202020204" pitchFamily="34" charset="0"/>
              </a:rPr>
              <a:t>International Electrotechnical Commission (IEC). (2021). CISPR 25: Vehicles, boats and internal combustion engines – Radio disturbance characteristics – Limits and methods of measurement for the protection of on-board receivers. IEC Webstore. </a:t>
            </a:r>
            <a:r>
              <a:rPr lang="en-US" sz="2200" b="0" strike="noStrike" spc="-1" dirty="0">
                <a:solidFill>
                  <a:srgbClr val="000000"/>
                </a:solidFill>
                <a:cs typeface="Arial" panose="020B0604020202020204" pitchFamily="34" charset="0"/>
                <a:hlinkClick r:id="rId3"/>
              </a:rPr>
              <a:t>https://webstore.iec.ch</a:t>
            </a:r>
            <a:r>
              <a:rPr lang="tr-TR" sz="2200" b="0" strike="noStrike" spc="-1" dirty="0">
                <a:solidFill>
                  <a:srgbClr val="000000"/>
                </a:solidFill>
                <a:cs typeface="Arial" panose="020B0604020202020204" pitchFamily="34" charset="0"/>
              </a:rPr>
              <a:t> </a:t>
            </a:r>
            <a:endParaRPr lang="en-US" sz="2200" b="0" strike="noStrike" spc="-1" dirty="0">
              <a:solidFill>
                <a:srgbClr val="000000"/>
              </a:solidFill>
              <a:latin typeface="Arial"/>
            </a:endParaRPr>
          </a:p>
          <a:p>
            <a:pPr defTabSz="914400">
              <a:lnSpc>
                <a:spcPct val="90000"/>
              </a:lnSpc>
              <a:spcBef>
                <a:spcPts val="1001"/>
              </a:spcBef>
              <a:tabLst>
                <a:tab pos="0" algn="l"/>
              </a:tabLst>
            </a:pPr>
            <a:r>
              <a:rPr lang="tr-TR" sz="2200" b="0" strike="noStrike" spc="-1" dirty="0">
                <a:solidFill>
                  <a:schemeClr val="dk1"/>
                </a:solidFill>
                <a:latin typeface="Calibri"/>
              </a:rPr>
              <a:t>[4] </a:t>
            </a:r>
            <a:r>
              <a:rPr lang="en-US" sz="2200" b="0" strike="noStrike" spc="-1" dirty="0">
                <a:solidFill>
                  <a:schemeClr val="dk1"/>
                </a:solidFill>
                <a:latin typeface="Calibri"/>
              </a:rPr>
              <a:t>Hegarty, T. (2023). How active EMI filter ICs mitigate common-mode emissions and increase power density in single- and three-phase power systems. Texas Instruments. </a:t>
            </a:r>
            <a:r>
              <a:rPr lang="en-US" sz="2200" b="0" strike="noStrike" spc="-1" dirty="0">
                <a:solidFill>
                  <a:schemeClr val="dk1"/>
                </a:solidFill>
                <a:latin typeface="Calibri"/>
                <a:hlinkClick r:id="rId4"/>
              </a:rPr>
              <a:t>https://www.ti.com/lit/pdf/sloa305</a:t>
            </a:r>
            <a:endParaRPr lang="tr-TR" sz="2200" b="0" strike="noStrike" spc="-1" dirty="0">
              <a:solidFill>
                <a:schemeClr val="dk1"/>
              </a:solidFill>
              <a:latin typeface="Calibri"/>
            </a:endParaRPr>
          </a:p>
          <a:p>
            <a:pPr defTabSz="914400">
              <a:lnSpc>
                <a:spcPct val="90000"/>
              </a:lnSpc>
              <a:spcBef>
                <a:spcPts val="1001"/>
              </a:spcBef>
              <a:tabLst>
                <a:tab pos="0" algn="l"/>
              </a:tabLst>
            </a:pPr>
            <a:r>
              <a:rPr lang="tr-TR" sz="2200" spc="-1" dirty="0">
                <a:solidFill>
                  <a:schemeClr val="dk1"/>
                </a:solidFill>
                <a:latin typeface="Calibri"/>
              </a:rPr>
              <a:t>[5]</a:t>
            </a:r>
            <a:r>
              <a:rPr lang="en-US" sz="2200" spc="-1" dirty="0">
                <a:solidFill>
                  <a:schemeClr val="dk1"/>
                </a:solidFill>
                <a:latin typeface="Calibri"/>
              </a:rPr>
              <a:t> Murray, O. (n.d.). Using an active EMI filter in power converters to reduce EMI filter size and cost. TI India Automotive Seminar, India.</a:t>
            </a:r>
            <a:endParaRPr lang="en-US" sz="22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Rectangle 5"/>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42" name="Rectangle 6"/>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grpSp>
        <p:nvGrpSpPr>
          <p:cNvPr id="143" name="Group 7"/>
          <p:cNvGrpSpPr/>
          <p:nvPr/>
        </p:nvGrpSpPr>
        <p:grpSpPr>
          <a:xfrm>
            <a:off x="10667880" y="6392880"/>
            <a:ext cx="1227600" cy="302400"/>
            <a:chOff x="10667880" y="6392880"/>
            <a:chExt cx="1227600" cy="302400"/>
          </a:xfrm>
        </p:grpSpPr>
        <p:sp>
          <p:nvSpPr>
            <p:cNvPr id="144" name="Üçgenle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914400">
                <a:lnSpc>
                  <a:spcPct val="100000"/>
                </a:lnSpc>
              </a:pPr>
              <a:endParaRPr lang="tr-TR" sz="1800" b="0" strike="noStrike" spc="-1">
                <a:solidFill>
                  <a:schemeClr val="dk1"/>
                </a:solidFill>
                <a:latin typeface="Calibri"/>
              </a:endParaRPr>
            </a:p>
          </p:txBody>
        </p:sp>
        <p:sp>
          <p:nvSpPr>
            <p:cNvPr id="145" name="Üçgen 1"/>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914400">
                <a:lnSpc>
                  <a:spcPct val="100000"/>
                </a:lnSpc>
              </a:pPr>
              <a:endParaRPr lang="tr-TR" sz="1800" b="0" strike="noStrike" spc="-1">
                <a:solidFill>
                  <a:schemeClr val="dk1"/>
                </a:solidFill>
                <a:latin typeface="Calibri"/>
              </a:endParaRPr>
            </a:p>
          </p:txBody>
        </p:sp>
        <p:pic>
          <p:nvPicPr>
            <p:cNvPr id="146" name="Picture 10"/>
            <p:cNvPicPr/>
            <p:nvPr/>
          </p:nvPicPr>
          <p:blipFill>
            <a:blip r:embed="rId2"/>
            <a:stretch/>
          </p:blipFill>
          <p:spPr>
            <a:xfrm>
              <a:off x="11106720" y="6539760"/>
              <a:ext cx="788760" cy="155520"/>
            </a:xfrm>
            <a:prstGeom prst="rect">
              <a:avLst/>
            </a:prstGeom>
            <a:ln w="0">
              <a:noFill/>
            </a:ln>
          </p:spPr>
        </p:pic>
      </p:grpSp>
      <p:cxnSp>
        <p:nvCxnSpPr>
          <p:cNvPr id="147" name="Straight Connector 2"/>
          <p:cNvCxnSpPr/>
          <p:nvPr/>
        </p:nvCxnSpPr>
        <p:spPr>
          <a:xfrm>
            <a:off x="-36000" y="528480"/>
            <a:ext cx="12264840" cy="720"/>
          </a:xfrm>
          <a:prstGeom prst="straightConnector1">
            <a:avLst/>
          </a:prstGeom>
          <a:ln w="9525">
            <a:solidFill>
              <a:srgbClr val="FF0000"/>
            </a:solidFill>
            <a:round/>
          </a:ln>
        </p:spPr>
      </p:cxnSp>
      <p:pic>
        <p:nvPicPr>
          <p:cNvPr id="148" name="Picture 1"/>
          <p:cNvPicPr/>
          <p:nvPr/>
        </p:nvPicPr>
        <p:blipFill>
          <a:blip r:embed="rId3"/>
          <a:stretch/>
        </p:blipFill>
        <p:spPr>
          <a:xfrm>
            <a:off x="364680" y="705960"/>
            <a:ext cx="7327080" cy="3344760"/>
          </a:xfrm>
          <a:prstGeom prst="rect">
            <a:avLst/>
          </a:prstGeom>
          <a:ln w="0">
            <a:noFill/>
          </a:ln>
          <a:effectLst>
            <a:softEdge rad="112680"/>
          </a:effectLst>
        </p:spPr>
      </p:pic>
      <p:sp>
        <p:nvSpPr>
          <p:cNvPr id="149" name="Rectangle 3"/>
          <p:cNvSpPr/>
          <p:nvPr/>
        </p:nvSpPr>
        <p:spPr>
          <a:xfrm>
            <a:off x="6691680" y="4312440"/>
            <a:ext cx="4885560" cy="182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1257480" algn="l"/>
              </a:tabLst>
            </a:pPr>
            <a:r>
              <a:rPr lang="tr-TR" sz="1400" b="0" strike="noStrike" spc="-1">
                <a:solidFill>
                  <a:schemeClr val="lt1">
                    <a:lumMod val="50000"/>
                  </a:schemeClr>
                </a:solidFill>
                <a:latin typeface="Calibri Light"/>
              </a:rPr>
              <a:t>KIRPART</a:t>
            </a:r>
            <a:r>
              <a:rPr lang="tr-TR" sz="1400" b="0" strike="noStrike" spc="-1">
                <a:solidFill>
                  <a:schemeClr val="lt1">
                    <a:lumMod val="50000"/>
                  </a:schemeClr>
                </a:solidFill>
                <a:latin typeface="Calibri"/>
              </a:rPr>
              <a:t> TRADE SHANGHAI </a:t>
            </a:r>
            <a:endParaRPr lang="en-US" sz="1400" b="0" strike="noStrike" spc="-1">
              <a:solidFill>
                <a:srgbClr val="000000"/>
              </a:solidFill>
              <a:latin typeface="Arial"/>
            </a:endParaRPr>
          </a:p>
          <a:p>
            <a:pPr defTabSz="914400">
              <a:lnSpc>
                <a:spcPct val="100000"/>
              </a:lnSpc>
              <a:tabLst>
                <a:tab pos="1257480" algn="l"/>
              </a:tabLst>
            </a:pPr>
            <a:r>
              <a:rPr lang="tr-TR" sz="1200" b="0" strike="noStrike" spc="-1">
                <a:solidFill>
                  <a:schemeClr val="lt1">
                    <a:lumMod val="50000"/>
                  </a:schemeClr>
                </a:solidFill>
                <a:latin typeface="Calibri"/>
              </a:rPr>
              <a:t>Suite 1901, Hong Kong Plaza (South Tower) </a:t>
            </a:r>
            <a:endParaRPr lang="en-US" sz="1200" b="0" strike="noStrike" spc="-1">
              <a:solidFill>
                <a:srgbClr val="000000"/>
              </a:solidFill>
              <a:latin typeface="Arial"/>
            </a:endParaRPr>
          </a:p>
          <a:p>
            <a:pPr defTabSz="914400">
              <a:lnSpc>
                <a:spcPct val="100000"/>
              </a:lnSpc>
              <a:tabLst>
                <a:tab pos="1257480" algn="l"/>
              </a:tabLst>
            </a:pPr>
            <a:r>
              <a:rPr lang="tr-TR" sz="1200" b="0" strike="noStrike" spc="-1">
                <a:solidFill>
                  <a:schemeClr val="lt1">
                    <a:lumMod val="50000"/>
                  </a:schemeClr>
                </a:solidFill>
                <a:latin typeface="Calibri"/>
              </a:rPr>
              <a:t>283 Huai Hai Zhong Lu, 200021, Shanghai, China</a:t>
            </a:r>
            <a:endParaRPr lang="en-US" sz="1200" b="0" strike="noStrike" spc="-1">
              <a:solidFill>
                <a:srgbClr val="000000"/>
              </a:solidFill>
              <a:latin typeface="Arial"/>
            </a:endParaRPr>
          </a:p>
          <a:p>
            <a:pPr defTabSz="914400">
              <a:lnSpc>
                <a:spcPct val="100000"/>
              </a:lnSpc>
              <a:tabLst>
                <a:tab pos="1257480" algn="l"/>
              </a:tabLst>
            </a:pPr>
            <a:endParaRPr lang="en-US" sz="1200" b="0" strike="noStrike" spc="-1">
              <a:solidFill>
                <a:srgbClr val="000000"/>
              </a:solidFill>
              <a:latin typeface="Arial"/>
            </a:endParaRPr>
          </a:p>
          <a:p>
            <a:pPr defTabSz="914400">
              <a:lnSpc>
                <a:spcPct val="100000"/>
              </a:lnSpc>
              <a:tabLst>
                <a:tab pos="1257480" algn="l"/>
              </a:tabLst>
            </a:pPr>
            <a:r>
              <a:rPr lang="tr-TR" sz="1400" b="0" strike="noStrike" spc="-1">
                <a:solidFill>
                  <a:schemeClr val="lt1">
                    <a:lumMod val="50000"/>
                  </a:schemeClr>
                </a:solidFill>
                <a:latin typeface="Calibri"/>
              </a:rPr>
              <a:t>Phone : 	+86 182 1766 5856</a:t>
            </a:r>
            <a:endParaRPr lang="en-US" sz="1400" b="0" strike="noStrike" spc="-1">
              <a:solidFill>
                <a:srgbClr val="000000"/>
              </a:solidFill>
              <a:latin typeface="Arial"/>
            </a:endParaRPr>
          </a:p>
          <a:p>
            <a:pPr defTabSz="914400">
              <a:lnSpc>
                <a:spcPct val="100000"/>
              </a:lnSpc>
              <a:tabLst>
                <a:tab pos="1257480" algn="l"/>
              </a:tabLst>
            </a:pPr>
            <a:r>
              <a:rPr lang="tr-TR" sz="1400" b="0" strike="noStrike" spc="-1">
                <a:solidFill>
                  <a:schemeClr val="lt1">
                    <a:lumMod val="50000"/>
                  </a:schemeClr>
                </a:solidFill>
                <a:latin typeface="Calibri"/>
              </a:rPr>
              <a:t>Fax : 	+86 (0)21 6318 8810</a:t>
            </a:r>
            <a:endParaRPr lang="en-US" sz="1400" b="0" strike="noStrike" spc="-1">
              <a:solidFill>
                <a:srgbClr val="000000"/>
              </a:solidFill>
              <a:latin typeface="Arial"/>
            </a:endParaRPr>
          </a:p>
          <a:p>
            <a:pPr defTabSz="914400">
              <a:lnSpc>
                <a:spcPct val="100000"/>
              </a:lnSpc>
              <a:tabLst>
                <a:tab pos="1257480" algn="l"/>
              </a:tabLst>
            </a:pPr>
            <a:r>
              <a:rPr lang="tr-TR" sz="1400" b="0" strike="noStrike" spc="-1">
                <a:solidFill>
                  <a:schemeClr val="lt1">
                    <a:lumMod val="50000"/>
                  </a:schemeClr>
                </a:solidFill>
                <a:latin typeface="Calibri"/>
              </a:rPr>
              <a:t>E-Mail : 	ling.hu@kirpart.com.tr</a:t>
            </a:r>
            <a:endParaRPr lang="en-US" sz="1400" b="0" strike="noStrike" spc="-1">
              <a:solidFill>
                <a:srgbClr val="000000"/>
              </a:solidFill>
              <a:latin typeface="Arial"/>
            </a:endParaRPr>
          </a:p>
          <a:p>
            <a:pPr defTabSz="914400">
              <a:lnSpc>
                <a:spcPct val="100000"/>
              </a:lnSpc>
              <a:tabLst>
                <a:tab pos="1257480" algn="l"/>
              </a:tabLst>
            </a:pPr>
            <a:endParaRPr lang="en-US" sz="1100" b="0" strike="noStrike" spc="-1">
              <a:solidFill>
                <a:srgbClr val="000000"/>
              </a:solidFill>
              <a:latin typeface="Arial"/>
            </a:endParaRPr>
          </a:p>
          <a:p>
            <a:pPr defTabSz="914400">
              <a:lnSpc>
                <a:spcPct val="100000"/>
              </a:lnSpc>
              <a:tabLst>
                <a:tab pos="1257480" algn="l"/>
              </a:tabLst>
            </a:pPr>
            <a:r>
              <a:rPr lang="tr-TR" sz="1100" b="0" strike="noStrike" spc="-1">
                <a:solidFill>
                  <a:schemeClr val="dk1"/>
                </a:solidFill>
                <a:latin typeface="Calibri"/>
              </a:rPr>
              <a:t> </a:t>
            </a:r>
            <a:endParaRPr lang="en-US" sz="1100" b="0" strike="noStrike" spc="-1">
              <a:solidFill>
                <a:srgbClr val="000000"/>
              </a:solidFill>
              <a:latin typeface="Arial"/>
            </a:endParaRPr>
          </a:p>
        </p:txBody>
      </p:sp>
      <p:sp>
        <p:nvSpPr>
          <p:cNvPr id="150" name="Rectangle 4"/>
          <p:cNvSpPr/>
          <p:nvPr/>
        </p:nvSpPr>
        <p:spPr>
          <a:xfrm>
            <a:off x="512280" y="4312440"/>
            <a:ext cx="4902120" cy="1858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1257480" algn="l"/>
              </a:tabLst>
            </a:pPr>
            <a:r>
              <a:rPr lang="tr-TR" sz="1400" b="0" strike="noStrike" spc="-1">
                <a:solidFill>
                  <a:schemeClr val="lt1">
                    <a:lumMod val="50000"/>
                  </a:schemeClr>
                </a:solidFill>
                <a:latin typeface="Calibri Light"/>
              </a:rPr>
              <a:t>KIRPART</a:t>
            </a:r>
            <a:r>
              <a:rPr lang="tr-TR" sz="1400" b="0" strike="noStrike" spc="-1">
                <a:solidFill>
                  <a:schemeClr val="lt1">
                    <a:lumMod val="50000"/>
                  </a:schemeClr>
                </a:solidFill>
                <a:latin typeface="Calibri"/>
              </a:rPr>
              <a:t> OTOMOTİV PARÇALARI SANAYİ VE TİC. A.Ş.</a:t>
            </a:r>
            <a:endParaRPr lang="en-US" sz="1400" b="0" strike="noStrike" spc="-1">
              <a:solidFill>
                <a:srgbClr val="000000"/>
              </a:solidFill>
              <a:latin typeface="Arial"/>
            </a:endParaRPr>
          </a:p>
          <a:p>
            <a:pPr defTabSz="914400">
              <a:lnSpc>
                <a:spcPct val="100000"/>
              </a:lnSpc>
              <a:tabLst>
                <a:tab pos="1257480" algn="l"/>
              </a:tabLst>
            </a:pPr>
            <a:r>
              <a:rPr lang="tr-TR" sz="1200" b="0" strike="noStrike" spc="-1">
                <a:solidFill>
                  <a:schemeClr val="lt1">
                    <a:lumMod val="50000"/>
                  </a:schemeClr>
                </a:solidFill>
                <a:latin typeface="Calibri"/>
              </a:rPr>
              <a:t>Gedelek Mahallesi Gedelek Sokak No:470 ,</a:t>
            </a:r>
            <a:endParaRPr lang="en-US" sz="1200" b="0" strike="noStrike" spc="-1">
              <a:solidFill>
                <a:srgbClr val="000000"/>
              </a:solidFill>
              <a:latin typeface="Arial"/>
            </a:endParaRPr>
          </a:p>
          <a:p>
            <a:pPr defTabSz="914400">
              <a:lnSpc>
                <a:spcPct val="100000"/>
              </a:lnSpc>
              <a:tabLst>
                <a:tab pos="1257480" algn="l"/>
              </a:tabLst>
            </a:pPr>
            <a:r>
              <a:rPr lang="tr-TR" sz="1200" b="0" strike="noStrike" spc="-1">
                <a:solidFill>
                  <a:schemeClr val="lt1">
                    <a:lumMod val="50000"/>
                  </a:schemeClr>
                </a:solidFill>
                <a:latin typeface="Calibri"/>
              </a:rPr>
              <a:t>Orhangazi 16800 Bursa, Türkiye</a:t>
            </a:r>
            <a:endParaRPr lang="en-US" sz="1200" b="0" strike="noStrike" spc="-1">
              <a:solidFill>
                <a:srgbClr val="000000"/>
              </a:solidFill>
              <a:latin typeface="Arial"/>
            </a:endParaRPr>
          </a:p>
          <a:p>
            <a:pPr defTabSz="914400">
              <a:lnSpc>
                <a:spcPct val="100000"/>
              </a:lnSpc>
              <a:tabLst>
                <a:tab pos="1257480" algn="l"/>
              </a:tabLst>
            </a:pPr>
            <a:endParaRPr lang="en-US" sz="1400" b="0" strike="noStrike" spc="-1">
              <a:solidFill>
                <a:srgbClr val="000000"/>
              </a:solidFill>
              <a:latin typeface="Arial"/>
            </a:endParaRPr>
          </a:p>
          <a:p>
            <a:pPr defTabSz="914400">
              <a:lnSpc>
                <a:spcPct val="100000"/>
              </a:lnSpc>
              <a:tabLst>
                <a:tab pos="1257480" algn="l"/>
              </a:tabLst>
            </a:pPr>
            <a:r>
              <a:rPr lang="tr-TR" sz="1400" b="0" strike="noStrike" spc="-1">
                <a:solidFill>
                  <a:schemeClr val="lt1">
                    <a:lumMod val="50000"/>
                  </a:schemeClr>
                </a:solidFill>
                <a:latin typeface="Calibri"/>
              </a:rPr>
              <a:t>Phone : 	+90 224 586 5350 (3 Hat) </a:t>
            </a:r>
            <a:endParaRPr lang="en-US" sz="1400" b="0" strike="noStrike" spc="-1">
              <a:solidFill>
                <a:srgbClr val="000000"/>
              </a:solidFill>
              <a:latin typeface="Arial"/>
            </a:endParaRPr>
          </a:p>
          <a:p>
            <a:pPr defTabSz="914400">
              <a:lnSpc>
                <a:spcPct val="100000"/>
              </a:lnSpc>
              <a:tabLst>
                <a:tab pos="1257480" algn="l"/>
              </a:tabLst>
            </a:pPr>
            <a:r>
              <a:rPr lang="tr-TR" sz="1400" b="0" strike="noStrike" spc="-1">
                <a:solidFill>
                  <a:schemeClr val="lt1">
                    <a:lumMod val="50000"/>
                  </a:schemeClr>
                </a:solidFill>
                <a:latin typeface="Calibri"/>
              </a:rPr>
              <a:t>Fax : 	+90 224 586 5353 </a:t>
            </a:r>
            <a:endParaRPr lang="en-US" sz="1400" b="0" strike="noStrike" spc="-1">
              <a:solidFill>
                <a:srgbClr val="000000"/>
              </a:solidFill>
              <a:latin typeface="Arial"/>
            </a:endParaRPr>
          </a:p>
          <a:p>
            <a:pPr defTabSz="914400">
              <a:lnSpc>
                <a:spcPct val="100000"/>
              </a:lnSpc>
              <a:tabLst>
                <a:tab pos="1257480" algn="l"/>
              </a:tabLst>
            </a:pPr>
            <a:r>
              <a:rPr lang="tr-TR" sz="1400" b="0" strike="noStrike" spc="-1">
                <a:solidFill>
                  <a:schemeClr val="lt1">
                    <a:lumMod val="50000"/>
                  </a:schemeClr>
                </a:solidFill>
                <a:latin typeface="Calibri"/>
              </a:rPr>
              <a:t>E-Mail : 	info@kirpart.com.tr </a:t>
            </a:r>
            <a:endParaRPr lang="en-US" sz="1400" b="0" strike="noStrike" spc="-1">
              <a:solidFill>
                <a:srgbClr val="000000"/>
              </a:solidFill>
              <a:latin typeface="Arial"/>
            </a:endParaRPr>
          </a:p>
          <a:p>
            <a:pPr defTabSz="914400">
              <a:lnSpc>
                <a:spcPct val="100000"/>
              </a:lnSpc>
              <a:tabLst>
                <a:tab pos="1257480" algn="l"/>
              </a:tabLst>
            </a:pPr>
            <a:endParaRPr lang="en-US" sz="1100" b="0" strike="noStrike" spc="-1">
              <a:solidFill>
                <a:srgbClr val="000000"/>
              </a:solidFill>
              <a:latin typeface="Arial"/>
            </a:endParaRPr>
          </a:p>
          <a:p>
            <a:pPr defTabSz="914400">
              <a:lnSpc>
                <a:spcPct val="100000"/>
              </a:lnSpc>
              <a:tabLst>
                <a:tab pos="1257480" algn="l"/>
              </a:tabLst>
            </a:pPr>
            <a:r>
              <a:rPr lang="tr-TR" sz="1100" b="0" strike="noStrike" spc="-1">
                <a:solidFill>
                  <a:schemeClr val="dk1"/>
                </a:solidFill>
                <a:latin typeface="Calibri"/>
              </a:rPr>
              <a:t> </a:t>
            </a:r>
            <a:endParaRPr lang="en-US" sz="1100" b="0" strike="noStrike" spc="-1">
              <a:solidFill>
                <a:srgbClr val="000000"/>
              </a:solidFill>
              <a:latin typeface="Arial"/>
            </a:endParaRPr>
          </a:p>
        </p:txBody>
      </p:sp>
      <p:grpSp>
        <p:nvGrpSpPr>
          <p:cNvPr id="151" name="Group 11"/>
          <p:cNvGrpSpPr/>
          <p:nvPr/>
        </p:nvGrpSpPr>
        <p:grpSpPr>
          <a:xfrm>
            <a:off x="7983000" y="1786320"/>
            <a:ext cx="3594240" cy="993240"/>
            <a:chOff x="7983000" y="1786320"/>
            <a:chExt cx="3594240" cy="993240"/>
          </a:xfrm>
        </p:grpSpPr>
        <p:sp>
          <p:nvSpPr>
            <p:cNvPr id="152" name="Freeform 5"/>
            <p:cNvSpPr/>
            <p:nvPr/>
          </p:nvSpPr>
          <p:spPr>
            <a:xfrm>
              <a:off x="7983000" y="1786320"/>
              <a:ext cx="452520" cy="979200"/>
            </a:xfrm>
            <a:custGeom>
              <a:avLst/>
              <a:gdLst>
                <a:gd name="textAreaLeft" fmla="*/ 0 w 452520"/>
                <a:gd name="textAreaRight" fmla="*/ 453240 w 452520"/>
                <a:gd name="textAreaTop" fmla="*/ 0 h 979200"/>
                <a:gd name="textAreaBottom" fmla="*/ 979920 h 97920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914400">
                <a:lnSpc>
                  <a:spcPct val="100000"/>
                </a:lnSpc>
              </a:pPr>
              <a:endParaRPr lang="tr-TR" sz="2800" b="0" strike="noStrike" spc="-1">
                <a:solidFill>
                  <a:schemeClr val="dk1"/>
                </a:solidFill>
                <a:latin typeface="Calibri"/>
              </a:endParaRPr>
            </a:p>
          </p:txBody>
        </p:sp>
        <p:sp>
          <p:nvSpPr>
            <p:cNvPr id="153" name="Freeform 6"/>
            <p:cNvSpPr/>
            <p:nvPr/>
          </p:nvSpPr>
          <p:spPr>
            <a:xfrm>
              <a:off x="8403120" y="1787760"/>
              <a:ext cx="429840" cy="979560"/>
            </a:xfrm>
            <a:custGeom>
              <a:avLst/>
              <a:gdLst>
                <a:gd name="textAreaLeft" fmla="*/ 0 w 429840"/>
                <a:gd name="textAreaRight" fmla="*/ 430560 w 429840"/>
                <a:gd name="textAreaTop" fmla="*/ 0 h 979560"/>
                <a:gd name="textAreaBottom" fmla="*/ 980280 h 97956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defTabSz="914400">
                <a:lnSpc>
                  <a:spcPct val="100000"/>
                </a:lnSpc>
              </a:pPr>
              <a:endParaRPr lang="tr-TR" sz="2800" b="0" strike="noStrike" spc="-1">
                <a:solidFill>
                  <a:schemeClr val="dk1"/>
                </a:solidFill>
                <a:latin typeface="Calibri"/>
              </a:endParaRPr>
            </a:p>
          </p:txBody>
        </p:sp>
        <p:pic>
          <p:nvPicPr>
            <p:cNvPr id="154" name="Picture 14"/>
            <p:cNvPicPr/>
            <p:nvPr/>
          </p:nvPicPr>
          <p:blipFill>
            <a:blip r:embed="rId4"/>
            <a:stretch/>
          </p:blipFill>
          <p:spPr>
            <a:xfrm>
              <a:off x="9029520" y="2264400"/>
              <a:ext cx="2547720" cy="515160"/>
            </a:xfrm>
            <a:prstGeom prst="rect">
              <a:avLst/>
            </a:prstGeom>
            <a:ln w="0">
              <a:noFill/>
            </a:ln>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2"/>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pPr>
            <a:endParaRPr lang="en-US" sz="6000" b="0" strike="noStrike" spc="-1">
              <a:solidFill>
                <a:schemeClr val="dk1"/>
              </a:solidFill>
              <a:latin typeface="Century Gothic"/>
            </a:endParaRPr>
          </a:p>
        </p:txBody>
      </p:sp>
      <p:sp>
        <p:nvSpPr>
          <p:cNvPr id="72" name="Rectangle 27"/>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Calibri"/>
            </a:endParaRPr>
          </a:p>
        </p:txBody>
      </p:sp>
      <p:sp>
        <p:nvSpPr>
          <p:cNvPr id="73" name="Rectangle 28"/>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Calibri"/>
            </a:endParaRPr>
          </a:p>
        </p:txBody>
      </p:sp>
      <p:grpSp>
        <p:nvGrpSpPr>
          <p:cNvPr id="74" name="Group 14"/>
          <p:cNvGrpSpPr/>
          <p:nvPr/>
        </p:nvGrpSpPr>
        <p:grpSpPr>
          <a:xfrm>
            <a:off x="10667880" y="6392880"/>
            <a:ext cx="1227600" cy="302400"/>
            <a:chOff x="10667880" y="6392880"/>
            <a:chExt cx="1227600" cy="302400"/>
          </a:xfrm>
        </p:grpSpPr>
        <p:sp>
          <p:nvSpPr>
            <p:cNvPr id="75" name="Üçgenler 12"/>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00000"/>
                </a:lnSpc>
              </a:pPr>
              <a:endParaRPr lang="tr-TR" sz="1800" b="0" strike="noStrike" spc="-1">
                <a:solidFill>
                  <a:schemeClr val="dk1"/>
                </a:solidFill>
                <a:latin typeface="Calibri"/>
              </a:endParaRPr>
            </a:p>
          </p:txBody>
        </p:sp>
        <p:sp>
          <p:nvSpPr>
            <p:cNvPr id="76" name="Üçgen 12"/>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00000"/>
                </a:lnSpc>
              </a:pPr>
              <a:endParaRPr lang="tr-TR" sz="1800" b="0" strike="noStrike" spc="-1">
                <a:solidFill>
                  <a:schemeClr val="dk1"/>
                </a:solidFill>
                <a:latin typeface="Calibri"/>
              </a:endParaRPr>
            </a:p>
          </p:txBody>
        </p:sp>
        <p:pic>
          <p:nvPicPr>
            <p:cNvPr id="77" name="Picture 13"/>
            <p:cNvPicPr/>
            <p:nvPr/>
          </p:nvPicPr>
          <p:blipFill>
            <a:blip r:embed="rId2"/>
            <a:stretch/>
          </p:blipFill>
          <p:spPr>
            <a:xfrm>
              <a:off x="11106720" y="6539760"/>
              <a:ext cx="788760" cy="155520"/>
            </a:xfrm>
            <a:prstGeom prst="rect">
              <a:avLst/>
            </a:prstGeom>
            <a:ln w="0">
              <a:noFill/>
            </a:ln>
          </p:spPr>
        </p:pic>
      </p:grpSp>
      <p:cxnSp>
        <p:nvCxnSpPr>
          <p:cNvPr id="78" name="Straight Connector 13"/>
          <p:cNvCxnSpPr/>
          <p:nvPr/>
        </p:nvCxnSpPr>
        <p:spPr>
          <a:xfrm>
            <a:off x="-36000" y="528480"/>
            <a:ext cx="12264840" cy="720"/>
          </a:xfrm>
          <a:prstGeom prst="straightConnector1">
            <a:avLst/>
          </a:prstGeom>
          <a:ln w="9525">
            <a:solidFill>
              <a:srgbClr val="FF0000"/>
            </a:solidFill>
            <a:round/>
          </a:ln>
        </p:spPr>
      </p:cxnSp>
      <p:sp>
        <p:nvSpPr>
          <p:cNvPr id="79" name="Subtitle 21"/>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001"/>
              </a:spcBef>
              <a:tabLst>
                <a:tab pos="0" algn="l"/>
              </a:tabLst>
            </a:pPr>
            <a:r>
              <a:rPr lang="en-US" sz="2400" b="1" strike="noStrike" spc="-1" dirty="0">
                <a:solidFill>
                  <a:schemeClr val="dk1"/>
                </a:solidFill>
                <a:latin typeface="Calibri"/>
              </a:rPr>
              <a:t>EMI (</a:t>
            </a:r>
            <a:r>
              <a:rPr lang="en-US" sz="2400" b="1" strike="noStrike" spc="-1" dirty="0" err="1">
                <a:solidFill>
                  <a:schemeClr val="dk1"/>
                </a:solidFill>
                <a:latin typeface="Calibri"/>
              </a:rPr>
              <a:t>Elektromanyetik</a:t>
            </a:r>
            <a:r>
              <a:rPr lang="en-US" sz="2400" b="1" strike="noStrike" spc="-1" dirty="0">
                <a:solidFill>
                  <a:schemeClr val="dk1"/>
                </a:solidFill>
                <a:latin typeface="Calibri"/>
              </a:rPr>
              <a:t> </a:t>
            </a:r>
            <a:r>
              <a:rPr lang="en-US" sz="2400" b="1" strike="noStrike" spc="-1" dirty="0" err="1">
                <a:solidFill>
                  <a:schemeClr val="dk1"/>
                </a:solidFill>
                <a:latin typeface="Calibri"/>
              </a:rPr>
              <a:t>Girişim</a:t>
            </a:r>
            <a:r>
              <a:rPr lang="en-US" sz="2400" b="1" strike="noStrike" spc="-1" dirty="0">
                <a:solidFill>
                  <a:schemeClr val="dk1"/>
                </a:solidFill>
                <a:latin typeface="Calibri"/>
              </a:rPr>
              <a:t>)</a:t>
            </a:r>
            <a:endParaRPr lang="en-US" sz="2400" b="0" strike="noStrike" spc="-1" dirty="0">
              <a:solidFill>
                <a:srgbClr val="000000"/>
              </a:solidFill>
              <a:latin typeface="Arial"/>
            </a:endParaRPr>
          </a:p>
          <a:p>
            <a:pPr algn="just" defTabSz="914400">
              <a:lnSpc>
                <a:spcPct val="90000"/>
              </a:lnSpc>
              <a:spcBef>
                <a:spcPts val="1001"/>
              </a:spcBef>
              <a:tabLst>
                <a:tab pos="0" algn="l"/>
              </a:tabLst>
            </a:pPr>
            <a:r>
              <a:rPr lang="en-US" sz="2200" b="0" strike="noStrike" spc="-1" dirty="0">
                <a:solidFill>
                  <a:schemeClr val="dk1"/>
                </a:solidFill>
                <a:latin typeface="Calibri"/>
              </a:rPr>
              <a:t>EMI, </a:t>
            </a:r>
            <a:r>
              <a:rPr lang="en-US" sz="2200" b="0" strike="noStrike" spc="-1" dirty="0" err="1">
                <a:solidFill>
                  <a:schemeClr val="dk1"/>
                </a:solidFill>
                <a:latin typeface="Calibri"/>
              </a:rPr>
              <a:t>cihaz</a:t>
            </a:r>
            <a:r>
              <a:rPr lang="en-US" sz="2200" b="0" strike="noStrike" spc="-1" dirty="0">
                <a:solidFill>
                  <a:schemeClr val="dk1"/>
                </a:solidFill>
                <a:latin typeface="Calibri"/>
              </a:rPr>
              <a:t> </a:t>
            </a:r>
            <a:r>
              <a:rPr lang="en-US" sz="2200" b="0" strike="noStrike" spc="-1" dirty="0" err="1">
                <a:solidFill>
                  <a:schemeClr val="dk1"/>
                </a:solidFill>
                <a:latin typeface="Calibri"/>
              </a:rPr>
              <a:t>tarafından</a:t>
            </a:r>
            <a:r>
              <a:rPr lang="en-US" sz="2200" b="0" strike="noStrike" spc="-1" dirty="0">
                <a:solidFill>
                  <a:schemeClr val="dk1"/>
                </a:solidFill>
                <a:latin typeface="Calibri"/>
              </a:rPr>
              <a:t> </a:t>
            </a:r>
            <a:r>
              <a:rPr lang="en-US" sz="2200" b="0" strike="noStrike" spc="-1" dirty="0" err="1">
                <a:solidFill>
                  <a:schemeClr val="dk1"/>
                </a:solidFill>
                <a:latin typeface="Calibri"/>
              </a:rPr>
              <a:t>istemeden</a:t>
            </a:r>
            <a:r>
              <a:rPr lang="en-US" sz="2200" b="0" strike="noStrike" spc="-1" dirty="0">
                <a:solidFill>
                  <a:schemeClr val="dk1"/>
                </a:solidFill>
                <a:latin typeface="Calibri"/>
              </a:rPr>
              <a:t> </a:t>
            </a:r>
            <a:r>
              <a:rPr lang="en-US" sz="2200" b="0" strike="noStrike" spc="-1" dirty="0" err="1">
                <a:solidFill>
                  <a:schemeClr val="dk1"/>
                </a:solidFill>
                <a:latin typeface="Calibri"/>
              </a:rPr>
              <a:t>üretilen</a:t>
            </a:r>
            <a:r>
              <a:rPr lang="en-US" sz="2200" b="0" strike="noStrike" spc="-1" dirty="0">
                <a:solidFill>
                  <a:schemeClr val="dk1"/>
                </a:solidFill>
                <a:latin typeface="Calibri"/>
              </a:rPr>
              <a:t> </a:t>
            </a:r>
            <a:r>
              <a:rPr lang="en-US" sz="2200" b="0" strike="noStrike" spc="-1" dirty="0" err="1">
                <a:solidFill>
                  <a:schemeClr val="dk1"/>
                </a:solidFill>
                <a:latin typeface="Calibri"/>
              </a:rPr>
              <a:t>ve</a:t>
            </a:r>
            <a:r>
              <a:rPr lang="en-US" sz="2200" b="0" strike="noStrike" spc="-1" dirty="0">
                <a:solidFill>
                  <a:schemeClr val="dk1"/>
                </a:solidFill>
                <a:latin typeface="Calibri"/>
              </a:rPr>
              <a:t> </a:t>
            </a:r>
            <a:r>
              <a:rPr lang="en-US" sz="2200" b="0" strike="noStrike" spc="-1" dirty="0" err="1">
                <a:solidFill>
                  <a:schemeClr val="dk1"/>
                </a:solidFill>
                <a:latin typeface="Calibri"/>
              </a:rPr>
              <a:t>dışarıya</a:t>
            </a:r>
            <a:r>
              <a:rPr lang="en-US" sz="2200" b="0" strike="noStrike" spc="-1" dirty="0">
                <a:solidFill>
                  <a:schemeClr val="dk1"/>
                </a:solidFill>
                <a:latin typeface="Calibri"/>
              </a:rPr>
              <a:t> </a:t>
            </a:r>
            <a:r>
              <a:rPr lang="en-US" sz="2200" b="0" strike="noStrike" spc="-1" dirty="0" err="1">
                <a:solidFill>
                  <a:schemeClr val="dk1"/>
                </a:solidFill>
                <a:latin typeface="Calibri"/>
              </a:rPr>
              <a:t>doğru</a:t>
            </a:r>
            <a:r>
              <a:rPr lang="en-US" sz="2200" b="0" strike="noStrike" spc="-1" dirty="0">
                <a:solidFill>
                  <a:schemeClr val="dk1"/>
                </a:solidFill>
                <a:latin typeface="Calibri"/>
              </a:rPr>
              <a:t> </a:t>
            </a:r>
            <a:r>
              <a:rPr lang="en-US" sz="2200" b="0" strike="noStrike" spc="-1" dirty="0" err="1">
                <a:solidFill>
                  <a:schemeClr val="dk1"/>
                </a:solidFill>
                <a:latin typeface="Calibri"/>
              </a:rPr>
              <a:t>yayılan</a:t>
            </a:r>
            <a:r>
              <a:rPr lang="en-US" sz="2200" b="0" strike="noStrike" spc="-1" dirty="0">
                <a:solidFill>
                  <a:schemeClr val="dk1"/>
                </a:solidFill>
                <a:latin typeface="Calibri"/>
              </a:rPr>
              <a:t> </a:t>
            </a:r>
            <a:r>
              <a:rPr lang="en-US" sz="2200" b="0" strike="noStrike" spc="-1" dirty="0" err="1">
                <a:solidFill>
                  <a:schemeClr val="dk1"/>
                </a:solidFill>
                <a:latin typeface="Calibri"/>
              </a:rPr>
              <a:t>bozulmalar</a:t>
            </a:r>
            <a:r>
              <a:rPr lang="en-US" sz="2200" b="0" strike="noStrike" spc="-1" dirty="0">
                <a:solidFill>
                  <a:schemeClr val="dk1"/>
                </a:solidFill>
                <a:latin typeface="Calibri"/>
              </a:rPr>
              <a:t> </a:t>
            </a:r>
            <a:r>
              <a:rPr lang="en-US" sz="2200" b="0" strike="noStrike" spc="-1" dirty="0" err="1">
                <a:solidFill>
                  <a:schemeClr val="dk1"/>
                </a:solidFill>
                <a:latin typeface="Calibri"/>
              </a:rPr>
              <a:t>anlamına</a:t>
            </a:r>
            <a:r>
              <a:rPr lang="en-US" sz="2200" b="0" strike="noStrike" spc="-1" dirty="0">
                <a:solidFill>
                  <a:schemeClr val="dk1"/>
                </a:solidFill>
                <a:latin typeface="Calibri"/>
              </a:rPr>
              <a:t> </a:t>
            </a:r>
            <a:r>
              <a:rPr lang="en-US" sz="2200" b="0" strike="noStrike" spc="-1" dirty="0" err="1">
                <a:solidFill>
                  <a:schemeClr val="dk1"/>
                </a:solidFill>
                <a:latin typeface="Calibri"/>
              </a:rPr>
              <a:t>gelir</a:t>
            </a:r>
            <a:r>
              <a:rPr lang="en-US" sz="2200" b="0" strike="noStrike" spc="-1" dirty="0">
                <a:solidFill>
                  <a:schemeClr val="dk1"/>
                </a:solidFill>
                <a:latin typeface="Calibri"/>
              </a:rPr>
              <a:t>.</a:t>
            </a:r>
            <a:endParaRPr lang="en-US" sz="2200" b="0" strike="noStrike" spc="-1" dirty="0">
              <a:solidFill>
                <a:srgbClr val="000000"/>
              </a:solidFill>
              <a:latin typeface="Arial"/>
            </a:endParaRPr>
          </a:p>
          <a:p>
            <a:pPr defTabSz="914400">
              <a:lnSpc>
                <a:spcPct val="90000"/>
              </a:lnSpc>
              <a:spcBef>
                <a:spcPts val="1001"/>
              </a:spcBef>
              <a:tabLst>
                <a:tab pos="0" algn="l"/>
              </a:tabLst>
            </a:pPr>
            <a:r>
              <a:rPr lang="en-US" sz="2400" b="1" strike="noStrike" spc="-1" dirty="0">
                <a:solidFill>
                  <a:schemeClr val="dk1"/>
                </a:solidFill>
                <a:latin typeface="Calibri"/>
              </a:rPr>
              <a:t>EMS (</a:t>
            </a:r>
            <a:r>
              <a:rPr lang="en-US" sz="2400" b="1" strike="noStrike" spc="-1" dirty="0" err="1">
                <a:solidFill>
                  <a:schemeClr val="dk1"/>
                </a:solidFill>
                <a:latin typeface="Calibri"/>
              </a:rPr>
              <a:t>Elektromanyetik</a:t>
            </a:r>
            <a:r>
              <a:rPr lang="en-US" sz="2400" b="1" strike="noStrike" spc="-1" dirty="0">
                <a:solidFill>
                  <a:schemeClr val="dk1"/>
                </a:solidFill>
                <a:latin typeface="Calibri"/>
              </a:rPr>
              <a:t> </a:t>
            </a:r>
            <a:r>
              <a:rPr lang="en-US" sz="2400" b="1" strike="noStrike" spc="-1" dirty="0" err="1">
                <a:solidFill>
                  <a:schemeClr val="dk1"/>
                </a:solidFill>
                <a:latin typeface="Calibri"/>
              </a:rPr>
              <a:t>Duyarlılık</a:t>
            </a:r>
            <a:r>
              <a:rPr lang="en-US" sz="2400" b="1" strike="noStrike" spc="-1" dirty="0">
                <a:solidFill>
                  <a:schemeClr val="dk1"/>
                </a:solidFill>
                <a:latin typeface="Calibri"/>
              </a:rPr>
              <a:t>)</a:t>
            </a:r>
            <a:r>
              <a:rPr lang="en-US" sz="2200" b="0" strike="noStrike" spc="-1" dirty="0">
                <a:solidFill>
                  <a:schemeClr val="dk1"/>
                </a:solidFill>
                <a:latin typeface="Calibri"/>
              </a:rPr>
              <a:t> </a:t>
            </a:r>
            <a:endParaRPr lang="en-US" sz="2200" b="0" strike="noStrike" spc="-1" dirty="0">
              <a:solidFill>
                <a:srgbClr val="000000"/>
              </a:solidFill>
              <a:latin typeface="Arial"/>
            </a:endParaRPr>
          </a:p>
          <a:p>
            <a:pPr algn="just" defTabSz="914400">
              <a:lnSpc>
                <a:spcPct val="90000"/>
              </a:lnSpc>
              <a:spcBef>
                <a:spcPts val="1001"/>
              </a:spcBef>
              <a:tabLst>
                <a:tab pos="0" algn="l"/>
              </a:tabLst>
            </a:pPr>
            <a:r>
              <a:rPr lang="en-US" sz="2200" b="0" strike="noStrike" spc="-1" dirty="0">
                <a:solidFill>
                  <a:schemeClr val="dk1"/>
                </a:solidFill>
                <a:latin typeface="Calibri"/>
              </a:rPr>
              <a:t>EMS, </a:t>
            </a:r>
            <a:r>
              <a:rPr lang="en-US" sz="2200" b="0" strike="noStrike" spc="-1" dirty="0" err="1">
                <a:solidFill>
                  <a:schemeClr val="dk1"/>
                </a:solidFill>
                <a:latin typeface="Calibri"/>
              </a:rPr>
              <a:t>cihazın</a:t>
            </a:r>
            <a:r>
              <a:rPr lang="en-US" sz="2200" b="0" strike="noStrike" spc="-1" dirty="0">
                <a:solidFill>
                  <a:schemeClr val="dk1"/>
                </a:solidFill>
                <a:latin typeface="Calibri"/>
              </a:rPr>
              <a:t> </a:t>
            </a:r>
            <a:r>
              <a:rPr lang="en-US" sz="2200" b="0" strike="noStrike" spc="-1" dirty="0" err="1">
                <a:solidFill>
                  <a:schemeClr val="dk1"/>
                </a:solidFill>
                <a:latin typeface="Calibri"/>
              </a:rPr>
              <a:t>dışarıdan</a:t>
            </a:r>
            <a:r>
              <a:rPr lang="en-US" sz="2200" b="0" strike="noStrike" spc="-1" dirty="0">
                <a:solidFill>
                  <a:schemeClr val="dk1"/>
                </a:solidFill>
                <a:latin typeface="Calibri"/>
              </a:rPr>
              <a:t> </a:t>
            </a:r>
            <a:r>
              <a:rPr lang="en-US" sz="2200" b="0" strike="noStrike" spc="-1" dirty="0" err="1">
                <a:solidFill>
                  <a:schemeClr val="dk1"/>
                </a:solidFill>
                <a:latin typeface="Calibri"/>
              </a:rPr>
              <a:t>gelen</a:t>
            </a:r>
            <a:r>
              <a:rPr lang="en-US" sz="2200" b="0" strike="noStrike" spc="-1" dirty="0">
                <a:solidFill>
                  <a:schemeClr val="dk1"/>
                </a:solidFill>
                <a:latin typeface="Calibri"/>
              </a:rPr>
              <a:t> </a:t>
            </a:r>
            <a:r>
              <a:rPr lang="en-US" sz="2200" b="0" strike="noStrike" spc="-1" dirty="0" err="1">
                <a:solidFill>
                  <a:schemeClr val="dk1"/>
                </a:solidFill>
                <a:latin typeface="Calibri"/>
              </a:rPr>
              <a:t>bozulmalar</a:t>
            </a:r>
            <a:r>
              <a:rPr lang="en-US" sz="2200" b="0" strike="noStrike" spc="-1" dirty="0">
                <a:solidFill>
                  <a:schemeClr val="dk1"/>
                </a:solidFill>
                <a:latin typeface="Calibri"/>
              </a:rPr>
              <a:t> </a:t>
            </a:r>
            <a:r>
              <a:rPr lang="en-US" sz="2200" b="0" strike="noStrike" spc="-1" dirty="0" err="1">
                <a:solidFill>
                  <a:schemeClr val="dk1"/>
                </a:solidFill>
                <a:latin typeface="Calibri"/>
              </a:rPr>
              <a:t>veya</a:t>
            </a:r>
            <a:r>
              <a:rPr lang="en-US" sz="2200" b="0" strike="noStrike" spc="-1" dirty="0">
                <a:solidFill>
                  <a:schemeClr val="dk1"/>
                </a:solidFill>
                <a:latin typeface="Calibri"/>
              </a:rPr>
              <a:t> </a:t>
            </a:r>
            <a:r>
              <a:rPr lang="en-US" sz="2200" b="0" strike="noStrike" spc="-1" dirty="0" err="1">
                <a:solidFill>
                  <a:schemeClr val="dk1"/>
                </a:solidFill>
                <a:latin typeface="Calibri"/>
              </a:rPr>
              <a:t>streslere</a:t>
            </a:r>
            <a:r>
              <a:rPr lang="en-US" sz="2200" b="0" strike="noStrike" spc="-1" dirty="0">
                <a:solidFill>
                  <a:schemeClr val="dk1"/>
                </a:solidFill>
                <a:latin typeface="Calibri"/>
              </a:rPr>
              <a:t> </a:t>
            </a:r>
            <a:r>
              <a:rPr lang="en-US" sz="2200" b="0" strike="noStrike" spc="-1" dirty="0" err="1">
                <a:solidFill>
                  <a:schemeClr val="dk1"/>
                </a:solidFill>
                <a:latin typeface="Calibri"/>
              </a:rPr>
              <a:t>rağmen</a:t>
            </a:r>
            <a:r>
              <a:rPr lang="en-US" sz="2200" b="0" strike="noStrike" spc="-1" dirty="0">
                <a:solidFill>
                  <a:schemeClr val="dk1"/>
                </a:solidFill>
                <a:latin typeface="Calibri"/>
              </a:rPr>
              <a:t> </a:t>
            </a:r>
            <a:r>
              <a:rPr lang="en-US" sz="2200" b="0" strike="noStrike" spc="-1" dirty="0" err="1">
                <a:solidFill>
                  <a:schemeClr val="dk1"/>
                </a:solidFill>
                <a:latin typeface="Calibri"/>
              </a:rPr>
              <a:t>belirli</a:t>
            </a:r>
            <a:r>
              <a:rPr lang="en-US" sz="2200" b="0" strike="noStrike" spc="-1" dirty="0">
                <a:solidFill>
                  <a:schemeClr val="dk1"/>
                </a:solidFill>
                <a:latin typeface="Calibri"/>
              </a:rPr>
              <a:t> </a:t>
            </a:r>
            <a:r>
              <a:rPr lang="en-US" sz="2200" b="0" strike="noStrike" spc="-1" dirty="0" err="1">
                <a:solidFill>
                  <a:schemeClr val="dk1"/>
                </a:solidFill>
                <a:latin typeface="Calibri"/>
              </a:rPr>
              <a:t>bir</a:t>
            </a:r>
            <a:r>
              <a:rPr lang="en-US" sz="2200" b="0" strike="noStrike" spc="-1" dirty="0">
                <a:solidFill>
                  <a:schemeClr val="dk1"/>
                </a:solidFill>
                <a:latin typeface="Calibri"/>
              </a:rPr>
              <a:t> </a:t>
            </a:r>
            <a:r>
              <a:rPr lang="en-US" sz="2200" b="0" strike="noStrike" spc="-1" dirty="0" err="1">
                <a:solidFill>
                  <a:schemeClr val="dk1"/>
                </a:solidFill>
                <a:latin typeface="Calibri"/>
              </a:rPr>
              <a:t>işlem</a:t>
            </a:r>
            <a:r>
              <a:rPr lang="en-US" sz="2200" b="0" strike="noStrike" spc="-1" dirty="0">
                <a:solidFill>
                  <a:schemeClr val="dk1"/>
                </a:solidFill>
                <a:latin typeface="Calibri"/>
              </a:rPr>
              <a:t> </a:t>
            </a:r>
            <a:r>
              <a:rPr lang="en-US" sz="2200" b="0" strike="noStrike" spc="-1" dirty="0" err="1">
                <a:solidFill>
                  <a:schemeClr val="dk1"/>
                </a:solidFill>
                <a:latin typeface="Calibri"/>
              </a:rPr>
              <a:t>seviyesini</a:t>
            </a:r>
            <a:r>
              <a:rPr lang="en-US" sz="2200" b="0" strike="noStrike" spc="-1" dirty="0">
                <a:solidFill>
                  <a:schemeClr val="dk1"/>
                </a:solidFill>
                <a:latin typeface="Calibri"/>
              </a:rPr>
              <a:t> </a:t>
            </a:r>
            <a:r>
              <a:rPr lang="en-US" sz="2200" b="0" strike="noStrike" spc="-1" dirty="0" err="1">
                <a:solidFill>
                  <a:schemeClr val="dk1"/>
                </a:solidFill>
                <a:latin typeface="Calibri"/>
              </a:rPr>
              <a:t>koruma</a:t>
            </a:r>
            <a:r>
              <a:rPr lang="en-US" sz="2200" b="0" strike="noStrike" spc="-1" dirty="0">
                <a:solidFill>
                  <a:schemeClr val="dk1"/>
                </a:solidFill>
                <a:latin typeface="Calibri"/>
              </a:rPr>
              <a:t> </a:t>
            </a:r>
            <a:r>
              <a:rPr lang="en-US" sz="2200" b="0" strike="noStrike" spc="-1" dirty="0" err="1">
                <a:solidFill>
                  <a:schemeClr val="dk1"/>
                </a:solidFill>
                <a:latin typeface="Calibri"/>
              </a:rPr>
              <a:t>yeteneğini</a:t>
            </a:r>
            <a:r>
              <a:rPr lang="en-US" sz="2200" b="0" strike="noStrike" spc="-1" dirty="0">
                <a:solidFill>
                  <a:schemeClr val="dk1"/>
                </a:solidFill>
                <a:latin typeface="Calibri"/>
              </a:rPr>
              <a:t> </a:t>
            </a:r>
            <a:r>
              <a:rPr lang="en-US" sz="2200" b="0" strike="noStrike" spc="-1" dirty="0" err="1">
                <a:solidFill>
                  <a:schemeClr val="dk1"/>
                </a:solidFill>
                <a:latin typeface="Calibri"/>
              </a:rPr>
              <a:t>ifade</a:t>
            </a:r>
            <a:r>
              <a:rPr lang="en-US" sz="2200" b="0" strike="noStrike" spc="-1" dirty="0">
                <a:solidFill>
                  <a:schemeClr val="dk1"/>
                </a:solidFill>
                <a:latin typeface="Calibri"/>
              </a:rPr>
              <a:t> </a:t>
            </a:r>
            <a:r>
              <a:rPr lang="en-US" sz="2200" b="0" strike="noStrike" spc="-1" dirty="0" err="1">
                <a:solidFill>
                  <a:schemeClr val="dk1"/>
                </a:solidFill>
                <a:latin typeface="Calibri"/>
              </a:rPr>
              <a:t>eder</a:t>
            </a:r>
            <a:r>
              <a:rPr lang="en-US" sz="2200" b="0" strike="noStrike" spc="-1" dirty="0">
                <a:solidFill>
                  <a:schemeClr val="dk1"/>
                </a:solidFill>
                <a:latin typeface="Calibri"/>
              </a:rPr>
              <a:t>. [1]</a:t>
            </a:r>
            <a:endParaRPr lang="en-US" sz="2200" b="0" strike="noStrike" spc="-1" dirty="0">
              <a:solidFill>
                <a:srgbClr val="000000"/>
              </a:solidFill>
              <a:latin typeface="Arial"/>
            </a:endParaRPr>
          </a:p>
          <a:p>
            <a:pPr defTabSz="914400">
              <a:lnSpc>
                <a:spcPct val="90000"/>
              </a:lnSpc>
              <a:spcBef>
                <a:spcPts val="1001"/>
              </a:spcBef>
              <a:tabLst>
                <a:tab pos="0" algn="l"/>
              </a:tabLst>
            </a:pPr>
            <a:r>
              <a:rPr lang="en-US" sz="2200" b="0" strike="noStrike" spc="-1" dirty="0">
                <a:solidFill>
                  <a:schemeClr val="dk1"/>
                </a:solidFill>
                <a:latin typeface="Calibri"/>
              </a:rPr>
              <a:t> </a:t>
            </a:r>
            <a:endParaRPr lang="en-US" sz="22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p:pic>
        <p:nvPicPr>
          <p:cNvPr id="80" name="Resim 79"/>
          <p:cNvPicPr/>
          <p:nvPr/>
        </p:nvPicPr>
        <p:blipFill>
          <a:blip r:embed="rId3"/>
          <a:srcRect l="5639" t="8998" r="5968" b="14510"/>
          <a:stretch/>
        </p:blipFill>
        <p:spPr>
          <a:xfrm>
            <a:off x="2971800" y="3613680"/>
            <a:ext cx="5809320" cy="2101320"/>
          </a:xfrm>
          <a:prstGeom prst="rect">
            <a:avLst/>
          </a:prstGeom>
          <a:ln w="0">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4"/>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p:cNvGrpSpPr/>
          <p:nvPr/>
        </p:nvGrpSpPr>
        <p:grpSpPr>
          <a:xfrm>
            <a:off x="10667880" y="6392880"/>
            <a:ext cx="1227600" cy="302400"/>
            <a:chOff x="10667880" y="6392880"/>
            <a:chExt cx="1227600" cy="302400"/>
          </a:xfrm>
        </p:grpSpPr>
        <p:sp>
          <p:nvSpPr>
            <p:cNvPr id="86" name="Üçgenler 2"/>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p:cNvPicPr/>
            <p:nvPr/>
          </p:nvPicPr>
          <p:blipFill>
            <a:blip r:embed="rId2"/>
            <a:stretch/>
          </p:blipFill>
          <p:spPr>
            <a:xfrm>
              <a:off x="11106720" y="6539760"/>
              <a:ext cx="788760" cy="155520"/>
            </a:xfrm>
            <a:prstGeom prst="rect">
              <a:avLst/>
            </a:prstGeom>
            <a:ln w="0">
              <a:noFill/>
            </a:ln>
          </p:spPr>
        </p:pic>
      </p:grpSp>
      <p:cxnSp>
        <p:nvCxnSpPr>
          <p:cNvPr id="89" name="Straight Connector 3"/>
          <p:cNvCxnSpPr/>
          <p:nvPr/>
        </p:nvCxnSpPr>
        <p:spPr>
          <a:xfrm>
            <a:off x="-36000" y="528480"/>
            <a:ext cx="12264840" cy="720"/>
          </a:xfrm>
          <a:prstGeom prst="straightConnector1">
            <a:avLst/>
          </a:prstGeom>
          <a:ln w="9525">
            <a:solidFill>
              <a:srgbClr val="FF0000"/>
            </a:solidFill>
            <a:round/>
          </a:ln>
        </p:spPr>
      </p:cxnSp>
      <p:sp>
        <p:nvSpPr>
          <p:cNvPr id="90" name="Subtitle 4"/>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001"/>
              </a:spcBef>
              <a:tabLst>
                <a:tab pos="0" algn="l"/>
              </a:tabLst>
            </a:pPr>
            <a:r>
              <a:rPr lang="en-US" sz="2400" b="1" strike="noStrike" spc="-1" dirty="0">
                <a:solidFill>
                  <a:schemeClr val="dk1"/>
                </a:solidFill>
                <a:latin typeface="Calibri"/>
              </a:rPr>
              <a:t>EMI </a:t>
            </a:r>
            <a:r>
              <a:rPr lang="en-US" sz="2400" b="1" strike="noStrike" spc="-1" dirty="0" err="1">
                <a:solidFill>
                  <a:schemeClr val="dk1"/>
                </a:solidFill>
                <a:latin typeface="Calibri"/>
              </a:rPr>
              <a:t>Gürültü</a:t>
            </a:r>
            <a:r>
              <a:rPr lang="en-US" sz="2400" b="1" strike="noStrike" spc="-1" dirty="0">
                <a:solidFill>
                  <a:schemeClr val="dk1"/>
                </a:solidFill>
                <a:latin typeface="Calibri"/>
              </a:rPr>
              <a:t> </a:t>
            </a:r>
            <a:r>
              <a:rPr lang="en-US" sz="2400" b="1" strike="noStrike" spc="-1" dirty="0" err="1">
                <a:solidFill>
                  <a:schemeClr val="dk1"/>
                </a:solidFill>
                <a:latin typeface="Calibri"/>
              </a:rPr>
              <a:t>Nedir</a:t>
            </a:r>
            <a:r>
              <a:rPr lang="en-US" sz="2400" b="1" strike="noStrike" spc="-1" dirty="0">
                <a:solidFill>
                  <a:schemeClr val="dk1"/>
                </a:solidFill>
                <a:latin typeface="Calibri"/>
              </a:rPr>
              <a:t>?</a:t>
            </a:r>
            <a:endParaRPr lang="en-US" sz="2400" b="0" strike="noStrike" spc="-1" dirty="0">
              <a:solidFill>
                <a:srgbClr val="000000"/>
              </a:solidFill>
              <a:latin typeface="Arial"/>
            </a:endParaRPr>
          </a:p>
          <a:p>
            <a:pPr algn="just" defTabSz="914400">
              <a:lnSpc>
                <a:spcPct val="90000"/>
              </a:lnSpc>
              <a:spcBef>
                <a:spcPts val="1001"/>
              </a:spcBef>
              <a:tabLst>
                <a:tab pos="0" algn="l"/>
              </a:tabLst>
            </a:pPr>
            <a:r>
              <a:rPr lang="en-US" sz="2200" b="0" strike="noStrike" spc="-1" dirty="0" err="1">
                <a:solidFill>
                  <a:schemeClr val="dk1"/>
                </a:solidFill>
                <a:latin typeface="Calibri"/>
              </a:rPr>
              <a:t>Elektromanyetik</a:t>
            </a:r>
            <a:r>
              <a:rPr lang="en-US" sz="2200" b="0" strike="noStrike" spc="-1" dirty="0">
                <a:solidFill>
                  <a:schemeClr val="dk1"/>
                </a:solidFill>
                <a:latin typeface="Calibri"/>
              </a:rPr>
              <a:t> </a:t>
            </a:r>
            <a:r>
              <a:rPr lang="en-US" sz="2200" b="0" strike="noStrike" spc="-1" dirty="0" err="1">
                <a:solidFill>
                  <a:schemeClr val="dk1"/>
                </a:solidFill>
                <a:latin typeface="Calibri"/>
              </a:rPr>
              <a:t>girişimin</a:t>
            </a:r>
            <a:r>
              <a:rPr lang="en-US" sz="2200" b="0" strike="noStrike" spc="-1" dirty="0">
                <a:solidFill>
                  <a:schemeClr val="dk1"/>
                </a:solidFill>
                <a:latin typeface="Calibri"/>
              </a:rPr>
              <a:t> (EMI) </a:t>
            </a:r>
            <a:r>
              <a:rPr lang="en-US" sz="2200" b="0" strike="noStrike" spc="-1" dirty="0" err="1">
                <a:solidFill>
                  <a:schemeClr val="dk1"/>
                </a:solidFill>
                <a:latin typeface="Calibri"/>
              </a:rPr>
              <a:t>otomotiv</a:t>
            </a:r>
            <a:r>
              <a:rPr lang="en-US" sz="2200" b="0" strike="noStrike" spc="-1" dirty="0">
                <a:solidFill>
                  <a:schemeClr val="dk1"/>
                </a:solidFill>
                <a:latin typeface="Calibri"/>
              </a:rPr>
              <a:t> </a:t>
            </a:r>
            <a:r>
              <a:rPr lang="en-US" sz="2200" b="0" strike="noStrike" spc="-1" dirty="0" err="1">
                <a:solidFill>
                  <a:schemeClr val="dk1"/>
                </a:solidFill>
                <a:latin typeface="Calibri"/>
              </a:rPr>
              <a:t>sektöründeki</a:t>
            </a:r>
            <a:r>
              <a:rPr lang="en-US" sz="2200" b="0" strike="noStrike" spc="-1" dirty="0">
                <a:solidFill>
                  <a:schemeClr val="dk1"/>
                </a:solidFill>
                <a:latin typeface="Calibri"/>
              </a:rPr>
              <a:t> </a:t>
            </a:r>
            <a:r>
              <a:rPr lang="en-US" sz="2200" b="0" strike="noStrike" spc="-1" dirty="0" err="1">
                <a:solidFill>
                  <a:schemeClr val="dk1"/>
                </a:solidFill>
                <a:latin typeface="Calibri"/>
              </a:rPr>
              <a:t>temel</a:t>
            </a:r>
            <a:r>
              <a:rPr lang="en-US" sz="2200" b="0" strike="noStrike" spc="-1" dirty="0">
                <a:solidFill>
                  <a:schemeClr val="dk1"/>
                </a:solidFill>
                <a:latin typeface="Calibri"/>
              </a:rPr>
              <a:t> </a:t>
            </a:r>
            <a:r>
              <a:rPr lang="en-US" sz="2200" b="0" strike="noStrike" spc="-1" dirty="0" err="1">
                <a:solidFill>
                  <a:schemeClr val="dk1"/>
                </a:solidFill>
                <a:latin typeface="Calibri"/>
              </a:rPr>
              <a:t>nedenleri</a:t>
            </a:r>
            <a:r>
              <a:rPr lang="en-US" sz="2200" b="0" strike="noStrike" spc="-1" dirty="0">
                <a:solidFill>
                  <a:schemeClr val="dk1"/>
                </a:solidFill>
                <a:latin typeface="Calibri"/>
              </a:rPr>
              <a:t>, </a:t>
            </a:r>
            <a:r>
              <a:rPr lang="en-US" sz="2200" b="0" strike="noStrike" spc="-1" dirty="0" err="1">
                <a:solidFill>
                  <a:schemeClr val="dk1"/>
                </a:solidFill>
                <a:latin typeface="Calibri"/>
              </a:rPr>
              <a:t>araçlardaki</a:t>
            </a:r>
            <a:r>
              <a:rPr lang="en-US" sz="2200" b="0" strike="noStrike" spc="-1" dirty="0">
                <a:solidFill>
                  <a:schemeClr val="dk1"/>
                </a:solidFill>
                <a:latin typeface="Calibri"/>
              </a:rPr>
              <a:t> </a:t>
            </a:r>
            <a:r>
              <a:rPr lang="en-US" sz="2200" b="0" strike="noStrike" spc="-1" dirty="0" err="1">
                <a:solidFill>
                  <a:schemeClr val="dk1"/>
                </a:solidFill>
                <a:latin typeface="Calibri"/>
              </a:rPr>
              <a:t>elektronik</a:t>
            </a:r>
            <a:r>
              <a:rPr lang="en-US" sz="2200" b="0" strike="noStrike" spc="-1" dirty="0">
                <a:solidFill>
                  <a:schemeClr val="dk1"/>
                </a:solidFill>
                <a:latin typeface="Calibri"/>
              </a:rPr>
              <a:t> </a:t>
            </a:r>
            <a:r>
              <a:rPr lang="en-US" sz="2200" b="0" strike="noStrike" spc="-1" dirty="0" err="1">
                <a:solidFill>
                  <a:schemeClr val="dk1"/>
                </a:solidFill>
                <a:latin typeface="Calibri"/>
              </a:rPr>
              <a:t>sistemlerden</a:t>
            </a:r>
            <a:r>
              <a:rPr lang="en-US" sz="2200" b="0" strike="noStrike" spc="-1" dirty="0">
                <a:solidFill>
                  <a:schemeClr val="dk1"/>
                </a:solidFill>
                <a:latin typeface="Calibri"/>
              </a:rPr>
              <a:t> </a:t>
            </a:r>
            <a:r>
              <a:rPr lang="en-US" sz="2200" b="0" strike="noStrike" spc="-1" dirty="0" err="1">
                <a:solidFill>
                  <a:schemeClr val="dk1"/>
                </a:solidFill>
                <a:latin typeface="Calibri"/>
              </a:rPr>
              <a:t>kaynaklanır</a:t>
            </a:r>
            <a:r>
              <a:rPr lang="en-US" sz="2200" b="0" strike="noStrike" spc="-1" dirty="0">
                <a:solidFill>
                  <a:schemeClr val="dk1"/>
                </a:solidFill>
                <a:latin typeface="Calibri"/>
              </a:rPr>
              <a:t>. DC-DC </a:t>
            </a:r>
            <a:r>
              <a:rPr lang="en-US" sz="2200" b="0" strike="noStrike" spc="-1" dirty="0" err="1">
                <a:solidFill>
                  <a:schemeClr val="dk1"/>
                </a:solidFill>
                <a:latin typeface="Calibri"/>
              </a:rPr>
              <a:t>dönüştürücüler</a:t>
            </a:r>
            <a:r>
              <a:rPr lang="en-US" sz="2200" b="0" strike="noStrike" spc="-1" dirty="0">
                <a:solidFill>
                  <a:schemeClr val="dk1"/>
                </a:solidFill>
                <a:latin typeface="Calibri"/>
              </a:rPr>
              <a:t>, </a:t>
            </a:r>
            <a:r>
              <a:rPr lang="en-US" sz="2200" b="0" strike="noStrike" spc="-1" dirty="0" err="1">
                <a:solidFill>
                  <a:schemeClr val="dk1"/>
                </a:solidFill>
                <a:latin typeface="Calibri"/>
              </a:rPr>
              <a:t>invertörler</a:t>
            </a:r>
            <a:r>
              <a:rPr lang="en-US" sz="2200" b="0" strike="noStrike" spc="-1" dirty="0">
                <a:solidFill>
                  <a:schemeClr val="dk1"/>
                </a:solidFill>
                <a:latin typeface="Calibri"/>
              </a:rPr>
              <a:t> </a:t>
            </a:r>
            <a:r>
              <a:rPr lang="en-US" sz="2200" b="0" strike="noStrike" spc="-1" dirty="0" err="1">
                <a:solidFill>
                  <a:schemeClr val="dk1"/>
                </a:solidFill>
                <a:latin typeface="Calibri"/>
              </a:rPr>
              <a:t>ve</a:t>
            </a:r>
            <a:r>
              <a:rPr lang="en-US" sz="2200" b="0" strike="noStrike" spc="-1" dirty="0">
                <a:solidFill>
                  <a:schemeClr val="dk1"/>
                </a:solidFill>
                <a:latin typeface="Calibri"/>
              </a:rPr>
              <a:t> motor </a:t>
            </a:r>
            <a:r>
              <a:rPr lang="en-US" sz="2200" b="0" strike="noStrike" spc="-1" dirty="0" err="1">
                <a:solidFill>
                  <a:schemeClr val="dk1"/>
                </a:solidFill>
                <a:latin typeface="Calibri"/>
              </a:rPr>
              <a:t>sürücüleri</a:t>
            </a:r>
            <a:r>
              <a:rPr lang="en-US" sz="2200" b="0" strike="noStrike" spc="-1" dirty="0">
                <a:solidFill>
                  <a:schemeClr val="dk1"/>
                </a:solidFill>
                <a:latin typeface="Calibri"/>
              </a:rPr>
              <a:t> </a:t>
            </a:r>
            <a:r>
              <a:rPr lang="en-US" sz="2200" b="0" strike="noStrike" spc="-1" dirty="0" err="1">
                <a:solidFill>
                  <a:schemeClr val="dk1"/>
                </a:solidFill>
                <a:latin typeface="Calibri"/>
              </a:rPr>
              <a:t>gibi</a:t>
            </a:r>
            <a:r>
              <a:rPr lang="en-US" sz="2200" b="0" strike="noStrike" spc="-1" dirty="0">
                <a:solidFill>
                  <a:schemeClr val="dk1"/>
                </a:solidFill>
                <a:latin typeface="Calibri"/>
              </a:rPr>
              <a:t> </a:t>
            </a:r>
            <a:r>
              <a:rPr lang="en-US" sz="2200" b="0" strike="noStrike" spc="-1" dirty="0" err="1">
                <a:solidFill>
                  <a:schemeClr val="dk1"/>
                </a:solidFill>
                <a:latin typeface="Calibri"/>
              </a:rPr>
              <a:t>güç</a:t>
            </a:r>
            <a:r>
              <a:rPr lang="en-US" sz="2200" b="0" strike="noStrike" spc="-1" dirty="0">
                <a:solidFill>
                  <a:schemeClr val="dk1"/>
                </a:solidFill>
                <a:latin typeface="Calibri"/>
              </a:rPr>
              <a:t> </a:t>
            </a:r>
            <a:r>
              <a:rPr lang="en-US" sz="2200" b="0" strike="noStrike" spc="-1" dirty="0" err="1">
                <a:solidFill>
                  <a:schemeClr val="dk1"/>
                </a:solidFill>
                <a:latin typeface="Calibri"/>
              </a:rPr>
              <a:t>elektroniği</a:t>
            </a:r>
            <a:r>
              <a:rPr lang="en-US" sz="2200" b="0" strike="noStrike" spc="-1" dirty="0">
                <a:solidFill>
                  <a:schemeClr val="dk1"/>
                </a:solidFill>
                <a:latin typeface="Calibri"/>
              </a:rPr>
              <a:t> </a:t>
            </a:r>
            <a:r>
              <a:rPr lang="en-US" sz="2200" b="0" strike="noStrike" spc="-1" dirty="0" err="1">
                <a:solidFill>
                  <a:schemeClr val="dk1"/>
                </a:solidFill>
                <a:latin typeface="Calibri"/>
              </a:rPr>
              <a:t>bileşenleri</a:t>
            </a:r>
            <a:r>
              <a:rPr lang="en-US" sz="2200" b="0" strike="noStrike" spc="-1" dirty="0">
                <a:solidFill>
                  <a:schemeClr val="dk1"/>
                </a:solidFill>
                <a:latin typeface="Calibri"/>
              </a:rPr>
              <a:t>, </a:t>
            </a:r>
            <a:r>
              <a:rPr lang="en-US" sz="2200" b="0" strike="noStrike" spc="-1" dirty="0" err="1">
                <a:solidFill>
                  <a:schemeClr val="dk1"/>
                </a:solidFill>
                <a:latin typeface="Calibri"/>
              </a:rPr>
              <a:t>yüksek</a:t>
            </a:r>
            <a:r>
              <a:rPr lang="en-US" sz="2200" b="0" strike="noStrike" spc="-1" dirty="0">
                <a:solidFill>
                  <a:schemeClr val="dk1"/>
                </a:solidFill>
                <a:latin typeface="Calibri"/>
              </a:rPr>
              <a:t> </a:t>
            </a:r>
            <a:r>
              <a:rPr lang="en-US" sz="2200" b="0" strike="noStrike" spc="-1" dirty="0" err="1">
                <a:solidFill>
                  <a:schemeClr val="dk1"/>
                </a:solidFill>
                <a:latin typeface="Calibri"/>
              </a:rPr>
              <a:t>anahtarlama</a:t>
            </a:r>
            <a:r>
              <a:rPr lang="en-US" sz="2200" b="0" strike="noStrike" spc="-1" dirty="0">
                <a:solidFill>
                  <a:schemeClr val="dk1"/>
                </a:solidFill>
                <a:latin typeface="Calibri"/>
              </a:rPr>
              <a:t> </a:t>
            </a:r>
            <a:r>
              <a:rPr lang="en-US" sz="2200" b="0" strike="noStrike" spc="-1" dirty="0" err="1">
                <a:solidFill>
                  <a:schemeClr val="dk1"/>
                </a:solidFill>
                <a:latin typeface="Calibri"/>
              </a:rPr>
              <a:t>frekansları</a:t>
            </a:r>
            <a:r>
              <a:rPr lang="en-US" sz="2200" b="0" strike="noStrike" spc="-1" dirty="0">
                <a:solidFill>
                  <a:schemeClr val="dk1"/>
                </a:solidFill>
                <a:latin typeface="Calibri"/>
              </a:rPr>
              <a:t> </a:t>
            </a:r>
            <a:r>
              <a:rPr lang="en-US" sz="2200" b="0" strike="noStrike" spc="-1" dirty="0" err="1">
                <a:solidFill>
                  <a:schemeClr val="dk1"/>
                </a:solidFill>
                <a:latin typeface="Calibri"/>
              </a:rPr>
              <a:t>nedeniyle</a:t>
            </a:r>
            <a:r>
              <a:rPr lang="en-US" sz="2200" b="0" strike="noStrike" spc="-1" dirty="0">
                <a:solidFill>
                  <a:schemeClr val="dk1"/>
                </a:solidFill>
                <a:latin typeface="Calibri"/>
              </a:rPr>
              <a:t> EMI </a:t>
            </a:r>
            <a:r>
              <a:rPr lang="en-US" sz="2200" b="0" strike="noStrike" spc="-1" dirty="0" err="1">
                <a:solidFill>
                  <a:schemeClr val="dk1"/>
                </a:solidFill>
                <a:latin typeface="Calibri"/>
              </a:rPr>
              <a:t>oluşturur</a:t>
            </a:r>
            <a:r>
              <a:rPr lang="en-US" sz="2200" b="0" strike="noStrike" spc="-1" dirty="0">
                <a:solidFill>
                  <a:schemeClr val="dk1"/>
                </a:solidFill>
                <a:latin typeface="Calibri"/>
              </a:rPr>
              <a:t>. [2]</a:t>
            </a:r>
            <a:endParaRPr lang="en-US" sz="2200" b="0" strike="noStrike" spc="-1" dirty="0">
              <a:solidFill>
                <a:srgbClr val="000000"/>
              </a:solidFill>
              <a:latin typeface="Arial"/>
            </a:endParaRPr>
          </a:p>
          <a:p>
            <a:pPr defTabSz="914400">
              <a:lnSpc>
                <a:spcPct val="90000"/>
              </a:lnSpc>
              <a:spcBef>
                <a:spcPts val="1001"/>
              </a:spcBef>
              <a:tabLst>
                <a:tab pos="0" algn="l"/>
              </a:tabLst>
            </a:pPr>
            <a:r>
              <a:rPr lang="en-US" sz="2400" b="1" strike="noStrike" spc="-1" dirty="0">
                <a:solidFill>
                  <a:schemeClr val="dk1"/>
                </a:solidFill>
                <a:latin typeface="Calibri"/>
              </a:rPr>
              <a:t>EMI </a:t>
            </a:r>
            <a:r>
              <a:rPr lang="en-US" sz="2400" b="1" strike="noStrike" spc="-1" dirty="0" err="1">
                <a:solidFill>
                  <a:schemeClr val="dk1"/>
                </a:solidFill>
                <a:latin typeface="Calibri"/>
              </a:rPr>
              <a:t>Gürültü</a:t>
            </a:r>
            <a:r>
              <a:rPr lang="en-US" sz="2400" b="1" strike="noStrike" spc="-1" dirty="0">
                <a:solidFill>
                  <a:schemeClr val="dk1"/>
                </a:solidFill>
                <a:latin typeface="Calibri"/>
              </a:rPr>
              <a:t> Hangi </a:t>
            </a:r>
            <a:r>
              <a:rPr lang="en-US" sz="2400" b="1" strike="noStrike" spc="-1" dirty="0" err="1">
                <a:solidFill>
                  <a:schemeClr val="dk1"/>
                </a:solidFill>
                <a:latin typeface="Calibri"/>
              </a:rPr>
              <a:t>Sorunlara</a:t>
            </a:r>
            <a:r>
              <a:rPr lang="en-US" sz="2400" b="1" strike="noStrike" spc="-1" dirty="0">
                <a:solidFill>
                  <a:schemeClr val="dk1"/>
                </a:solidFill>
                <a:latin typeface="Calibri"/>
              </a:rPr>
              <a:t> </a:t>
            </a:r>
            <a:r>
              <a:rPr lang="en-US" sz="2400" b="1" strike="noStrike" spc="-1" dirty="0" err="1">
                <a:solidFill>
                  <a:schemeClr val="dk1"/>
                </a:solidFill>
                <a:latin typeface="Calibri"/>
              </a:rPr>
              <a:t>Yol</a:t>
            </a:r>
            <a:r>
              <a:rPr lang="en-US" sz="2400" b="1" strike="noStrike" spc="-1" dirty="0">
                <a:solidFill>
                  <a:schemeClr val="dk1"/>
                </a:solidFill>
                <a:latin typeface="Calibri"/>
              </a:rPr>
              <a:t> </a:t>
            </a:r>
            <a:r>
              <a:rPr lang="en-US" sz="2400" b="1" strike="noStrike" spc="-1" dirty="0" err="1">
                <a:solidFill>
                  <a:schemeClr val="dk1"/>
                </a:solidFill>
                <a:latin typeface="Calibri"/>
              </a:rPr>
              <a:t>Açar</a:t>
            </a:r>
            <a:r>
              <a:rPr lang="en-US" sz="2400" b="1" strike="noStrike" spc="-1" dirty="0">
                <a:solidFill>
                  <a:schemeClr val="dk1"/>
                </a:solidFill>
                <a:latin typeface="Calibri"/>
              </a:rPr>
              <a:t>?</a:t>
            </a:r>
            <a:endParaRPr lang="en-US" sz="2400" b="0" strike="noStrike" spc="-1" dirty="0">
              <a:solidFill>
                <a:srgbClr val="000000"/>
              </a:solidFill>
              <a:latin typeface="Arial"/>
            </a:endParaRPr>
          </a:p>
          <a:p>
            <a:pPr algn="just" defTabSz="914400">
              <a:lnSpc>
                <a:spcPct val="90000"/>
              </a:lnSpc>
              <a:spcBef>
                <a:spcPts val="1001"/>
              </a:spcBef>
              <a:tabLst>
                <a:tab pos="0" algn="l"/>
              </a:tabLst>
            </a:pPr>
            <a:r>
              <a:rPr lang="en-US" sz="2200" b="0" strike="noStrike" spc="-1" dirty="0" err="1">
                <a:solidFill>
                  <a:schemeClr val="dk1"/>
                </a:solidFill>
                <a:latin typeface="Calibri"/>
              </a:rPr>
              <a:t>Elektromanyetik</a:t>
            </a:r>
            <a:r>
              <a:rPr lang="en-US" sz="2200" b="0" strike="noStrike" spc="-1" dirty="0">
                <a:solidFill>
                  <a:schemeClr val="dk1"/>
                </a:solidFill>
                <a:latin typeface="Calibri"/>
              </a:rPr>
              <a:t> </a:t>
            </a:r>
            <a:r>
              <a:rPr lang="en-US" sz="2200" b="0" strike="noStrike" spc="-1" dirty="0" err="1">
                <a:solidFill>
                  <a:schemeClr val="dk1"/>
                </a:solidFill>
                <a:latin typeface="Calibri"/>
              </a:rPr>
              <a:t>girişim</a:t>
            </a:r>
            <a:r>
              <a:rPr lang="en-US" sz="2200" b="0" strike="noStrike" spc="-1" dirty="0">
                <a:solidFill>
                  <a:schemeClr val="dk1"/>
                </a:solidFill>
                <a:latin typeface="Calibri"/>
              </a:rPr>
              <a:t> (EMI), </a:t>
            </a:r>
            <a:r>
              <a:rPr lang="en-US" sz="2200" b="0" strike="noStrike" spc="-1" dirty="0" err="1">
                <a:solidFill>
                  <a:schemeClr val="dk1"/>
                </a:solidFill>
                <a:latin typeface="Calibri"/>
              </a:rPr>
              <a:t>araçların</a:t>
            </a:r>
            <a:r>
              <a:rPr lang="en-US" sz="2200" b="0" strike="noStrike" spc="-1" dirty="0">
                <a:solidFill>
                  <a:schemeClr val="dk1"/>
                </a:solidFill>
                <a:latin typeface="Calibri"/>
              </a:rPr>
              <a:t> </a:t>
            </a:r>
            <a:r>
              <a:rPr lang="en-US" sz="2200" b="0" strike="noStrike" spc="-1" dirty="0" err="1">
                <a:solidFill>
                  <a:schemeClr val="dk1"/>
                </a:solidFill>
                <a:latin typeface="Calibri"/>
              </a:rPr>
              <a:t>elektronik</a:t>
            </a:r>
            <a:r>
              <a:rPr lang="en-US" sz="2200" b="0" strike="noStrike" spc="-1" dirty="0">
                <a:solidFill>
                  <a:schemeClr val="dk1"/>
                </a:solidFill>
                <a:latin typeface="Calibri"/>
              </a:rPr>
              <a:t> </a:t>
            </a:r>
            <a:r>
              <a:rPr lang="en-US" sz="2200" b="0" strike="noStrike" spc="-1" dirty="0" err="1">
                <a:solidFill>
                  <a:schemeClr val="dk1"/>
                </a:solidFill>
                <a:latin typeface="Calibri"/>
              </a:rPr>
              <a:t>sistemlerinde</a:t>
            </a:r>
            <a:r>
              <a:rPr lang="en-US" sz="2200" b="0" strike="noStrike" spc="-1" dirty="0">
                <a:solidFill>
                  <a:schemeClr val="dk1"/>
                </a:solidFill>
                <a:latin typeface="Calibri"/>
              </a:rPr>
              <a:t> </a:t>
            </a:r>
            <a:r>
              <a:rPr lang="en-US" sz="2200" b="0" strike="noStrike" spc="-1" dirty="0" err="1">
                <a:solidFill>
                  <a:schemeClr val="dk1"/>
                </a:solidFill>
                <a:latin typeface="Calibri"/>
              </a:rPr>
              <a:t>önemli</a:t>
            </a:r>
            <a:r>
              <a:rPr lang="en-US" sz="2200" b="0" strike="noStrike" spc="-1" dirty="0">
                <a:solidFill>
                  <a:schemeClr val="dk1"/>
                </a:solidFill>
                <a:latin typeface="Calibri"/>
              </a:rPr>
              <a:t> </a:t>
            </a:r>
            <a:r>
              <a:rPr lang="en-US" sz="2200" b="0" strike="noStrike" spc="-1" dirty="0" err="1">
                <a:solidFill>
                  <a:schemeClr val="dk1"/>
                </a:solidFill>
                <a:latin typeface="Calibri"/>
              </a:rPr>
              <a:t>güvenlik</a:t>
            </a:r>
            <a:r>
              <a:rPr lang="en-US" sz="2200" b="0" strike="noStrike" spc="-1" dirty="0">
                <a:solidFill>
                  <a:schemeClr val="dk1"/>
                </a:solidFill>
                <a:latin typeface="Calibri"/>
              </a:rPr>
              <a:t> </a:t>
            </a:r>
            <a:r>
              <a:rPr lang="en-US" sz="2200" b="0" strike="noStrike" spc="-1" dirty="0" err="1">
                <a:solidFill>
                  <a:schemeClr val="dk1"/>
                </a:solidFill>
                <a:latin typeface="Calibri"/>
              </a:rPr>
              <a:t>ve</a:t>
            </a:r>
            <a:r>
              <a:rPr lang="en-US" sz="2200" b="0" strike="noStrike" spc="-1" dirty="0">
                <a:solidFill>
                  <a:schemeClr val="dk1"/>
                </a:solidFill>
                <a:latin typeface="Calibri"/>
              </a:rPr>
              <a:t> </a:t>
            </a:r>
            <a:r>
              <a:rPr lang="en-US" sz="2200" b="0" strike="noStrike" spc="-1" dirty="0" err="1">
                <a:solidFill>
                  <a:schemeClr val="dk1"/>
                </a:solidFill>
                <a:latin typeface="Calibri"/>
              </a:rPr>
              <a:t>performans</a:t>
            </a:r>
            <a:r>
              <a:rPr lang="en-US" sz="2200" b="0" strike="noStrike" spc="-1" dirty="0">
                <a:solidFill>
                  <a:schemeClr val="dk1"/>
                </a:solidFill>
                <a:latin typeface="Calibri"/>
              </a:rPr>
              <a:t> </a:t>
            </a:r>
            <a:r>
              <a:rPr lang="en-US" sz="2200" b="0" strike="noStrike" spc="-1" dirty="0" err="1">
                <a:solidFill>
                  <a:schemeClr val="dk1"/>
                </a:solidFill>
                <a:latin typeface="Calibri"/>
              </a:rPr>
              <a:t>sorunlarına</a:t>
            </a:r>
            <a:r>
              <a:rPr lang="en-US" sz="2200" b="0" strike="noStrike" spc="-1" dirty="0">
                <a:solidFill>
                  <a:schemeClr val="dk1"/>
                </a:solidFill>
                <a:latin typeface="Calibri"/>
              </a:rPr>
              <a:t> </a:t>
            </a:r>
            <a:r>
              <a:rPr lang="en-US" sz="2200" b="0" strike="noStrike" spc="-1" dirty="0" err="1">
                <a:solidFill>
                  <a:schemeClr val="dk1"/>
                </a:solidFill>
                <a:latin typeface="Calibri"/>
              </a:rPr>
              <a:t>neden</a:t>
            </a:r>
            <a:r>
              <a:rPr lang="en-US" sz="2200" b="0" strike="noStrike" spc="-1" dirty="0">
                <a:solidFill>
                  <a:schemeClr val="dk1"/>
                </a:solidFill>
                <a:latin typeface="Calibri"/>
              </a:rPr>
              <a:t> </a:t>
            </a:r>
            <a:r>
              <a:rPr lang="en-US" sz="2200" b="0" strike="noStrike" spc="-1" dirty="0" err="1">
                <a:solidFill>
                  <a:schemeClr val="dk1"/>
                </a:solidFill>
                <a:latin typeface="Calibri"/>
              </a:rPr>
              <a:t>olmaktadır</a:t>
            </a:r>
            <a:r>
              <a:rPr lang="en-US" sz="2200" b="0" strike="noStrike" spc="-1" dirty="0">
                <a:solidFill>
                  <a:schemeClr val="dk1"/>
                </a:solidFill>
                <a:latin typeface="Calibri"/>
              </a:rPr>
              <a:t>. ABS </a:t>
            </a:r>
            <a:r>
              <a:rPr lang="en-US" sz="2200" b="0" strike="noStrike" spc="-1" dirty="0" err="1">
                <a:solidFill>
                  <a:schemeClr val="dk1"/>
                </a:solidFill>
                <a:latin typeface="Calibri"/>
              </a:rPr>
              <a:t>ve</a:t>
            </a:r>
            <a:r>
              <a:rPr lang="en-US" sz="2200" b="0" strike="noStrike" spc="-1" dirty="0">
                <a:solidFill>
                  <a:schemeClr val="dk1"/>
                </a:solidFill>
                <a:latin typeface="Calibri"/>
              </a:rPr>
              <a:t> </a:t>
            </a:r>
            <a:r>
              <a:rPr lang="en-US" sz="2200" b="0" strike="noStrike" spc="-1" dirty="0" err="1">
                <a:solidFill>
                  <a:schemeClr val="dk1"/>
                </a:solidFill>
                <a:latin typeface="Calibri"/>
              </a:rPr>
              <a:t>hava</a:t>
            </a:r>
            <a:r>
              <a:rPr lang="en-US" sz="2200" b="0" strike="noStrike" spc="-1" dirty="0">
                <a:solidFill>
                  <a:schemeClr val="dk1"/>
                </a:solidFill>
                <a:latin typeface="Calibri"/>
              </a:rPr>
              <a:t> </a:t>
            </a:r>
            <a:r>
              <a:rPr lang="en-US" sz="2200" b="0" strike="noStrike" spc="-1" dirty="0" err="1">
                <a:solidFill>
                  <a:schemeClr val="dk1"/>
                </a:solidFill>
                <a:latin typeface="Calibri"/>
              </a:rPr>
              <a:t>yastığı</a:t>
            </a:r>
            <a:r>
              <a:rPr lang="en-US" sz="2200" b="0" strike="noStrike" spc="-1" dirty="0">
                <a:solidFill>
                  <a:schemeClr val="dk1"/>
                </a:solidFill>
                <a:latin typeface="Calibri"/>
              </a:rPr>
              <a:t> </a:t>
            </a:r>
            <a:r>
              <a:rPr lang="en-US" sz="2200" b="0" strike="noStrike" spc="-1" dirty="0" err="1">
                <a:solidFill>
                  <a:schemeClr val="dk1"/>
                </a:solidFill>
                <a:latin typeface="Calibri"/>
              </a:rPr>
              <a:t>gibi</a:t>
            </a:r>
            <a:r>
              <a:rPr lang="en-US" sz="2200" b="0" strike="noStrike" spc="-1" dirty="0">
                <a:solidFill>
                  <a:schemeClr val="dk1"/>
                </a:solidFill>
                <a:latin typeface="Calibri"/>
              </a:rPr>
              <a:t> </a:t>
            </a:r>
            <a:r>
              <a:rPr lang="en-US" sz="2200" b="0" strike="noStrike" spc="-1" dirty="0" err="1">
                <a:solidFill>
                  <a:schemeClr val="dk1"/>
                </a:solidFill>
                <a:latin typeface="Calibri"/>
              </a:rPr>
              <a:t>kritik</a:t>
            </a:r>
            <a:r>
              <a:rPr lang="en-US" sz="2200" b="0" strike="noStrike" spc="-1" dirty="0">
                <a:solidFill>
                  <a:schemeClr val="dk1"/>
                </a:solidFill>
                <a:latin typeface="Calibri"/>
              </a:rPr>
              <a:t> </a:t>
            </a:r>
            <a:r>
              <a:rPr lang="en-US" sz="2200" b="0" strike="noStrike" spc="-1" dirty="0" err="1">
                <a:solidFill>
                  <a:schemeClr val="dk1"/>
                </a:solidFill>
                <a:latin typeface="Calibri"/>
              </a:rPr>
              <a:t>güvenlik</a:t>
            </a:r>
            <a:r>
              <a:rPr lang="en-US" sz="2200" b="0" strike="noStrike" spc="-1" dirty="0">
                <a:solidFill>
                  <a:schemeClr val="dk1"/>
                </a:solidFill>
                <a:latin typeface="Calibri"/>
              </a:rPr>
              <a:t> </a:t>
            </a:r>
            <a:r>
              <a:rPr lang="en-US" sz="2200" b="0" strike="noStrike" spc="-1" dirty="0" err="1">
                <a:solidFill>
                  <a:schemeClr val="dk1"/>
                </a:solidFill>
                <a:latin typeface="Calibri"/>
              </a:rPr>
              <a:t>sistemlerinde</a:t>
            </a:r>
            <a:r>
              <a:rPr lang="en-US" sz="2200" b="0" strike="noStrike" spc="-1" dirty="0">
                <a:solidFill>
                  <a:schemeClr val="dk1"/>
                </a:solidFill>
                <a:latin typeface="Calibri"/>
              </a:rPr>
              <a:t> </a:t>
            </a:r>
            <a:r>
              <a:rPr lang="en-US" sz="2200" b="0" strike="noStrike" spc="-1" dirty="0" err="1">
                <a:solidFill>
                  <a:schemeClr val="dk1"/>
                </a:solidFill>
                <a:latin typeface="Calibri"/>
              </a:rPr>
              <a:t>hatalı</a:t>
            </a:r>
            <a:r>
              <a:rPr lang="en-US" sz="2200" b="0" strike="noStrike" spc="-1" dirty="0">
                <a:solidFill>
                  <a:schemeClr val="dk1"/>
                </a:solidFill>
                <a:latin typeface="Calibri"/>
              </a:rPr>
              <a:t> </a:t>
            </a:r>
            <a:r>
              <a:rPr lang="en-US" sz="2200" b="0" strike="noStrike" spc="-1" dirty="0" err="1">
                <a:solidFill>
                  <a:schemeClr val="dk1"/>
                </a:solidFill>
                <a:latin typeface="Calibri"/>
              </a:rPr>
              <a:t>çalışmalara</a:t>
            </a:r>
            <a:r>
              <a:rPr lang="en-US" sz="2200" b="0" strike="noStrike" spc="-1" dirty="0">
                <a:solidFill>
                  <a:schemeClr val="dk1"/>
                </a:solidFill>
                <a:latin typeface="Calibri"/>
              </a:rPr>
              <a:t> </a:t>
            </a:r>
            <a:r>
              <a:rPr lang="en-US" sz="2200" b="0" strike="noStrike" spc="-1" dirty="0" err="1">
                <a:solidFill>
                  <a:schemeClr val="dk1"/>
                </a:solidFill>
                <a:latin typeface="Calibri"/>
              </a:rPr>
              <a:t>yol</a:t>
            </a:r>
            <a:r>
              <a:rPr lang="en-US" sz="2200" b="0" strike="noStrike" spc="-1" dirty="0">
                <a:solidFill>
                  <a:schemeClr val="dk1"/>
                </a:solidFill>
                <a:latin typeface="Calibri"/>
              </a:rPr>
              <a:t> </a:t>
            </a:r>
            <a:r>
              <a:rPr lang="en-US" sz="2200" b="0" strike="noStrike" spc="-1" dirty="0" err="1">
                <a:solidFill>
                  <a:schemeClr val="dk1"/>
                </a:solidFill>
                <a:latin typeface="Calibri"/>
              </a:rPr>
              <a:t>açarak</a:t>
            </a:r>
            <a:r>
              <a:rPr lang="en-US" sz="2200" b="0" strike="noStrike" spc="-1" dirty="0">
                <a:solidFill>
                  <a:schemeClr val="dk1"/>
                </a:solidFill>
                <a:latin typeface="Calibri"/>
              </a:rPr>
              <a:t> </a:t>
            </a:r>
            <a:r>
              <a:rPr lang="en-US" sz="2200" b="0" strike="noStrike" spc="-1" dirty="0" err="1">
                <a:solidFill>
                  <a:schemeClr val="dk1"/>
                </a:solidFill>
                <a:latin typeface="Calibri"/>
              </a:rPr>
              <a:t>sürüş</a:t>
            </a:r>
            <a:r>
              <a:rPr lang="en-US" sz="2200" b="0" strike="noStrike" spc="-1" dirty="0">
                <a:solidFill>
                  <a:schemeClr val="dk1"/>
                </a:solidFill>
                <a:latin typeface="Calibri"/>
              </a:rPr>
              <a:t> </a:t>
            </a:r>
            <a:r>
              <a:rPr lang="en-US" sz="2200" b="0" strike="noStrike" spc="-1" dirty="0" err="1">
                <a:solidFill>
                  <a:schemeClr val="dk1"/>
                </a:solidFill>
                <a:latin typeface="Calibri"/>
              </a:rPr>
              <a:t>güvenliğini</a:t>
            </a:r>
            <a:r>
              <a:rPr lang="en-US" sz="2200" b="0" strike="noStrike" spc="-1" dirty="0">
                <a:solidFill>
                  <a:schemeClr val="dk1"/>
                </a:solidFill>
                <a:latin typeface="Calibri"/>
              </a:rPr>
              <a:t> </a:t>
            </a:r>
            <a:r>
              <a:rPr lang="en-US" sz="2200" b="0" strike="noStrike" spc="-1" dirty="0" err="1">
                <a:solidFill>
                  <a:schemeClr val="dk1"/>
                </a:solidFill>
                <a:latin typeface="Calibri"/>
              </a:rPr>
              <a:t>riske</a:t>
            </a:r>
            <a:r>
              <a:rPr lang="en-US" sz="2200" b="0" strike="noStrike" spc="-1" dirty="0">
                <a:solidFill>
                  <a:schemeClr val="dk1"/>
                </a:solidFill>
                <a:latin typeface="Calibri"/>
              </a:rPr>
              <a:t> </a:t>
            </a:r>
            <a:r>
              <a:rPr lang="en-US" sz="2200" b="0" strike="noStrike" spc="-1" dirty="0" err="1">
                <a:solidFill>
                  <a:schemeClr val="dk1"/>
                </a:solidFill>
                <a:latin typeface="Calibri"/>
              </a:rPr>
              <a:t>atabilir</a:t>
            </a:r>
            <a:r>
              <a:rPr lang="en-US" sz="2200" b="0" strike="noStrike" spc="-1" dirty="0">
                <a:solidFill>
                  <a:schemeClr val="dk1"/>
                </a:solidFill>
                <a:latin typeface="Calibri"/>
              </a:rPr>
              <a:t>. Motor </a:t>
            </a:r>
            <a:r>
              <a:rPr lang="en-US" sz="2200" b="0" strike="noStrike" spc="-1" dirty="0" err="1">
                <a:solidFill>
                  <a:schemeClr val="dk1"/>
                </a:solidFill>
                <a:latin typeface="Calibri"/>
              </a:rPr>
              <a:t>yönetim</a:t>
            </a:r>
            <a:r>
              <a:rPr lang="en-US" sz="2200" b="0" strike="noStrike" spc="-1" dirty="0">
                <a:solidFill>
                  <a:schemeClr val="dk1"/>
                </a:solidFill>
                <a:latin typeface="Calibri"/>
              </a:rPr>
              <a:t> </a:t>
            </a:r>
            <a:r>
              <a:rPr lang="en-US" sz="2200" b="0" strike="noStrike" spc="-1" dirty="0" err="1">
                <a:solidFill>
                  <a:schemeClr val="dk1"/>
                </a:solidFill>
                <a:latin typeface="Calibri"/>
              </a:rPr>
              <a:t>sisteminde</a:t>
            </a:r>
            <a:r>
              <a:rPr lang="en-US" sz="2200" b="0" strike="noStrike" spc="-1" dirty="0">
                <a:solidFill>
                  <a:schemeClr val="dk1"/>
                </a:solidFill>
                <a:latin typeface="Calibri"/>
              </a:rPr>
              <a:t> </a:t>
            </a:r>
            <a:r>
              <a:rPr lang="en-US" sz="2200" b="0" strike="noStrike" spc="-1" dirty="0" err="1">
                <a:solidFill>
                  <a:schemeClr val="dk1"/>
                </a:solidFill>
                <a:latin typeface="Calibri"/>
              </a:rPr>
              <a:t>yarattığı</a:t>
            </a:r>
            <a:r>
              <a:rPr lang="en-US" sz="2200" b="0" strike="noStrike" spc="-1" dirty="0">
                <a:solidFill>
                  <a:schemeClr val="dk1"/>
                </a:solidFill>
                <a:latin typeface="Calibri"/>
              </a:rPr>
              <a:t> </a:t>
            </a:r>
            <a:r>
              <a:rPr lang="en-US" sz="2200" b="0" strike="noStrike" spc="-1" dirty="0" err="1">
                <a:solidFill>
                  <a:schemeClr val="dk1"/>
                </a:solidFill>
                <a:latin typeface="Calibri"/>
              </a:rPr>
              <a:t>parazitler</a:t>
            </a:r>
            <a:r>
              <a:rPr lang="en-US" sz="2200" b="0" strike="noStrike" spc="-1" dirty="0">
                <a:solidFill>
                  <a:schemeClr val="dk1"/>
                </a:solidFill>
                <a:latin typeface="Calibri"/>
              </a:rPr>
              <a:t>, </a:t>
            </a:r>
            <a:r>
              <a:rPr lang="en-US" sz="2200" b="0" strike="noStrike" spc="-1" dirty="0" err="1">
                <a:solidFill>
                  <a:schemeClr val="dk1"/>
                </a:solidFill>
                <a:latin typeface="Calibri"/>
              </a:rPr>
              <a:t>yakıt</a:t>
            </a:r>
            <a:r>
              <a:rPr lang="en-US" sz="2200" b="0" strike="noStrike" spc="-1" dirty="0">
                <a:solidFill>
                  <a:schemeClr val="dk1"/>
                </a:solidFill>
                <a:latin typeface="Calibri"/>
              </a:rPr>
              <a:t> </a:t>
            </a:r>
            <a:r>
              <a:rPr lang="en-US" sz="2200" b="0" strike="noStrike" spc="-1" dirty="0" err="1">
                <a:solidFill>
                  <a:schemeClr val="dk1"/>
                </a:solidFill>
                <a:latin typeface="Calibri"/>
              </a:rPr>
              <a:t>enjeksiyonunda</a:t>
            </a:r>
            <a:r>
              <a:rPr lang="en-US" sz="2200" b="0" strike="noStrike" spc="-1" dirty="0">
                <a:solidFill>
                  <a:schemeClr val="dk1"/>
                </a:solidFill>
                <a:latin typeface="Calibri"/>
              </a:rPr>
              <a:t> </a:t>
            </a:r>
            <a:r>
              <a:rPr lang="en-US" sz="2200" b="0" strike="noStrike" spc="-1" dirty="0" err="1">
                <a:solidFill>
                  <a:schemeClr val="dk1"/>
                </a:solidFill>
                <a:latin typeface="Calibri"/>
              </a:rPr>
              <a:t>düzensizliklere</a:t>
            </a:r>
            <a:r>
              <a:rPr lang="en-US" sz="2200" b="0" strike="noStrike" spc="-1" dirty="0">
                <a:solidFill>
                  <a:schemeClr val="dk1"/>
                </a:solidFill>
                <a:latin typeface="Calibri"/>
              </a:rPr>
              <a:t> </a:t>
            </a:r>
            <a:r>
              <a:rPr lang="en-US" sz="2200" b="0" strike="noStrike" spc="-1" dirty="0" err="1">
                <a:solidFill>
                  <a:schemeClr val="dk1"/>
                </a:solidFill>
                <a:latin typeface="Calibri"/>
              </a:rPr>
              <a:t>ve</a:t>
            </a:r>
            <a:r>
              <a:rPr lang="en-US" sz="2200" b="0" strike="noStrike" spc="-1" dirty="0">
                <a:solidFill>
                  <a:schemeClr val="dk1"/>
                </a:solidFill>
                <a:latin typeface="Calibri"/>
              </a:rPr>
              <a:t> </a:t>
            </a:r>
            <a:r>
              <a:rPr lang="en-US" sz="2200" b="0" strike="noStrike" spc="-1" dirty="0" err="1">
                <a:solidFill>
                  <a:schemeClr val="dk1"/>
                </a:solidFill>
                <a:latin typeface="Calibri"/>
              </a:rPr>
              <a:t>performans</a:t>
            </a:r>
            <a:r>
              <a:rPr lang="en-US" sz="2200" b="0" strike="noStrike" spc="-1" dirty="0">
                <a:solidFill>
                  <a:schemeClr val="dk1"/>
                </a:solidFill>
                <a:latin typeface="Calibri"/>
              </a:rPr>
              <a:t> </a:t>
            </a:r>
            <a:r>
              <a:rPr lang="en-US" sz="2200" b="0" strike="noStrike" spc="-1" dirty="0" err="1">
                <a:solidFill>
                  <a:schemeClr val="dk1"/>
                </a:solidFill>
                <a:latin typeface="Calibri"/>
              </a:rPr>
              <a:t>kayıplarına</a:t>
            </a:r>
            <a:r>
              <a:rPr lang="en-US" sz="2200" b="0" strike="noStrike" spc="-1" dirty="0">
                <a:solidFill>
                  <a:schemeClr val="dk1"/>
                </a:solidFill>
                <a:latin typeface="Calibri"/>
              </a:rPr>
              <a:t> </a:t>
            </a:r>
            <a:r>
              <a:rPr lang="en-US" sz="2200" b="0" strike="noStrike" spc="-1" dirty="0" err="1">
                <a:solidFill>
                  <a:schemeClr val="dk1"/>
                </a:solidFill>
                <a:latin typeface="Calibri"/>
              </a:rPr>
              <a:t>sebep</a:t>
            </a:r>
            <a:r>
              <a:rPr lang="en-US" sz="2200" b="0" strike="noStrike" spc="-1" dirty="0">
                <a:solidFill>
                  <a:schemeClr val="dk1"/>
                </a:solidFill>
                <a:latin typeface="Calibri"/>
              </a:rPr>
              <a:t> </a:t>
            </a:r>
            <a:r>
              <a:rPr lang="en-US" sz="2200" b="0" strike="noStrike" spc="-1" dirty="0" err="1">
                <a:solidFill>
                  <a:schemeClr val="dk1"/>
                </a:solidFill>
                <a:latin typeface="Calibri"/>
              </a:rPr>
              <a:t>olabilir</a:t>
            </a:r>
            <a:r>
              <a:rPr lang="en-US" sz="2200" b="0" strike="noStrike" spc="-1" dirty="0">
                <a:solidFill>
                  <a:schemeClr val="dk1"/>
                </a:solidFill>
                <a:latin typeface="Calibri"/>
              </a:rPr>
              <a:t>. </a:t>
            </a:r>
            <a:endParaRPr lang="en-US" sz="2200" b="0" strike="noStrike" spc="-1" dirty="0">
              <a:solidFill>
                <a:srgbClr val="000000"/>
              </a:solidFill>
              <a:latin typeface="Arial"/>
            </a:endParaRPr>
          </a:p>
          <a:p>
            <a:pPr defTabSz="914400">
              <a:lnSpc>
                <a:spcPct val="90000"/>
              </a:lnSpc>
              <a:spcBef>
                <a:spcPts val="1001"/>
              </a:spcBef>
              <a:tabLst>
                <a:tab pos="0" algn="l"/>
              </a:tabLst>
            </a:pPr>
            <a:endParaRPr lang="en-US" sz="2400" b="0" strike="noStrike" spc="-1" dirty="0">
              <a:solidFill>
                <a:srgbClr val="000000"/>
              </a:solidFill>
              <a:latin typeface="Arial"/>
            </a:endParaRPr>
          </a:p>
          <a:p>
            <a:pPr defTabSz="914400">
              <a:lnSpc>
                <a:spcPct val="90000"/>
              </a:lnSpc>
              <a:spcBef>
                <a:spcPts val="1001"/>
              </a:spcBef>
              <a:tabLst>
                <a:tab pos="0" algn="l"/>
              </a:tabLst>
            </a:pPr>
            <a:endParaRPr lang="en-US" sz="2400" b="0" strike="noStrike" spc="-1" dirty="0">
              <a:solidFill>
                <a:srgbClr val="000000"/>
              </a:solidFill>
              <a:latin typeface="Arial"/>
            </a:endParaRPr>
          </a:p>
          <a:p>
            <a:pPr defTabSz="914400">
              <a:lnSpc>
                <a:spcPct val="90000"/>
              </a:lnSpc>
              <a:spcBef>
                <a:spcPts val="1001"/>
              </a:spcBef>
              <a:tabLst>
                <a:tab pos="0" algn="l"/>
              </a:tabLst>
            </a:pPr>
            <a:r>
              <a:rPr lang="en-US" sz="2200" b="0" strike="noStrike" spc="-1" dirty="0">
                <a:solidFill>
                  <a:schemeClr val="dk1"/>
                </a:solidFill>
                <a:latin typeface="Calibri"/>
              </a:rPr>
              <a:t> </a:t>
            </a:r>
            <a:endParaRPr lang="en-US" sz="22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FCC51-FEC9-BA7D-DA15-9233C2D6D049}"/>
            </a:ext>
          </a:extLst>
        </p:cNvPr>
        <p:cNvGrpSpPr/>
        <p:nvPr/>
      </p:nvGrpSpPr>
      <p:grpSpPr>
        <a:xfrm>
          <a:off x="0" y="0"/>
          <a:ext cx="0" cy="0"/>
          <a:chOff x="0" y="0"/>
          <a:chExt cx="0" cy="0"/>
        </a:xfrm>
      </p:grpSpPr>
      <p:sp>
        <p:nvSpPr>
          <p:cNvPr id="70" name="Title 12">
            <a:extLst>
              <a:ext uri="{FF2B5EF4-FFF2-40B4-BE49-F238E27FC236}">
                <a16:creationId xmlns:a16="http://schemas.microsoft.com/office/drawing/2014/main" id="{EED15747-114A-720A-A0F9-13A6B2FF1E5B}"/>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pPr>
            <a:endParaRPr lang="en-US" sz="6000" b="0" strike="noStrike" spc="-1">
              <a:solidFill>
                <a:schemeClr val="dk1"/>
              </a:solidFill>
              <a:latin typeface="Century Gothic"/>
            </a:endParaRPr>
          </a:p>
        </p:txBody>
      </p:sp>
      <p:sp>
        <p:nvSpPr>
          <p:cNvPr id="72" name="Rectangle 27">
            <a:extLst>
              <a:ext uri="{FF2B5EF4-FFF2-40B4-BE49-F238E27FC236}">
                <a16:creationId xmlns:a16="http://schemas.microsoft.com/office/drawing/2014/main" id="{3636FADC-4A3A-B5FE-34FD-24166951C6C3}"/>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Calibri"/>
            </a:endParaRPr>
          </a:p>
        </p:txBody>
      </p:sp>
      <p:sp>
        <p:nvSpPr>
          <p:cNvPr id="73" name="Rectangle 28">
            <a:extLst>
              <a:ext uri="{FF2B5EF4-FFF2-40B4-BE49-F238E27FC236}">
                <a16:creationId xmlns:a16="http://schemas.microsoft.com/office/drawing/2014/main" id="{3ACF74E2-9D7B-FC7F-5EFF-436403C12036}"/>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Calibri"/>
            </a:endParaRPr>
          </a:p>
        </p:txBody>
      </p:sp>
      <p:grpSp>
        <p:nvGrpSpPr>
          <p:cNvPr id="74" name="Group 14">
            <a:extLst>
              <a:ext uri="{FF2B5EF4-FFF2-40B4-BE49-F238E27FC236}">
                <a16:creationId xmlns:a16="http://schemas.microsoft.com/office/drawing/2014/main" id="{CFCE6AE9-BB1B-4E9E-FB89-05A9BEB5B44F}"/>
              </a:ext>
            </a:extLst>
          </p:cNvPr>
          <p:cNvGrpSpPr/>
          <p:nvPr/>
        </p:nvGrpSpPr>
        <p:grpSpPr>
          <a:xfrm>
            <a:off x="10667880" y="6392880"/>
            <a:ext cx="1227600" cy="302400"/>
            <a:chOff x="10667880" y="6392880"/>
            <a:chExt cx="1227600" cy="302400"/>
          </a:xfrm>
        </p:grpSpPr>
        <p:sp>
          <p:nvSpPr>
            <p:cNvPr id="75" name="Üçgenler 12">
              <a:extLst>
                <a:ext uri="{FF2B5EF4-FFF2-40B4-BE49-F238E27FC236}">
                  <a16:creationId xmlns:a16="http://schemas.microsoft.com/office/drawing/2014/main" id="{F39D56FF-0E7D-669C-3D5C-49CD289739A3}"/>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00000"/>
                </a:lnSpc>
              </a:pPr>
              <a:endParaRPr lang="tr-TR" sz="1800" b="0" strike="noStrike" spc="-1">
                <a:solidFill>
                  <a:schemeClr val="dk1"/>
                </a:solidFill>
                <a:latin typeface="Calibri"/>
              </a:endParaRPr>
            </a:p>
          </p:txBody>
        </p:sp>
        <p:sp>
          <p:nvSpPr>
            <p:cNvPr id="76" name="Üçgen 12">
              <a:extLst>
                <a:ext uri="{FF2B5EF4-FFF2-40B4-BE49-F238E27FC236}">
                  <a16:creationId xmlns:a16="http://schemas.microsoft.com/office/drawing/2014/main" id="{AAC2526F-C3FC-079E-82C8-3A5142D047EF}"/>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00000"/>
                </a:lnSpc>
              </a:pPr>
              <a:endParaRPr lang="tr-TR" sz="1800" b="0" strike="noStrike" spc="-1">
                <a:solidFill>
                  <a:schemeClr val="dk1"/>
                </a:solidFill>
                <a:latin typeface="Calibri"/>
              </a:endParaRPr>
            </a:p>
          </p:txBody>
        </p:sp>
        <p:pic>
          <p:nvPicPr>
            <p:cNvPr id="77" name="Picture 13">
              <a:extLst>
                <a:ext uri="{FF2B5EF4-FFF2-40B4-BE49-F238E27FC236}">
                  <a16:creationId xmlns:a16="http://schemas.microsoft.com/office/drawing/2014/main" id="{8FF68936-1645-6B71-FB1F-6B3D231AAF1E}"/>
                </a:ext>
              </a:extLst>
            </p:cNvPr>
            <p:cNvPicPr/>
            <p:nvPr/>
          </p:nvPicPr>
          <p:blipFill>
            <a:blip r:embed="rId2"/>
            <a:stretch/>
          </p:blipFill>
          <p:spPr>
            <a:xfrm>
              <a:off x="11106720" y="6539760"/>
              <a:ext cx="788760" cy="155520"/>
            </a:xfrm>
            <a:prstGeom prst="rect">
              <a:avLst/>
            </a:prstGeom>
            <a:ln w="0">
              <a:noFill/>
            </a:ln>
          </p:spPr>
        </p:pic>
      </p:grpSp>
      <p:cxnSp>
        <p:nvCxnSpPr>
          <p:cNvPr id="78" name="Straight Connector 13">
            <a:extLst>
              <a:ext uri="{FF2B5EF4-FFF2-40B4-BE49-F238E27FC236}">
                <a16:creationId xmlns:a16="http://schemas.microsoft.com/office/drawing/2014/main" id="{5D415CD4-F748-7F6B-8985-37C159C1980C}"/>
              </a:ext>
            </a:extLst>
          </p:cNvPr>
          <p:cNvCxnSpPr/>
          <p:nvPr/>
        </p:nvCxnSpPr>
        <p:spPr>
          <a:xfrm>
            <a:off x="-36000" y="528480"/>
            <a:ext cx="12264840" cy="720"/>
          </a:xfrm>
          <a:prstGeom prst="straightConnector1">
            <a:avLst/>
          </a:prstGeom>
          <a:ln w="9525">
            <a:solidFill>
              <a:srgbClr val="FF0000"/>
            </a:solidFill>
            <a:round/>
          </a:ln>
        </p:spPr>
      </p:cxnSp>
      <p:sp>
        <p:nvSpPr>
          <p:cNvPr id="79" name="Subtitle 21">
            <a:extLst>
              <a:ext uri="{FF2B5EF4-FFF2-40B4-BE49-F238E27FC236}">
                <a16:creationId xmlns:a16="http://schemas.microsoft.com/office/drawing/2014/main" id="{A5AC4F38-1F4C-6691-4A6A-12578CA0FF3F}"/>
              </a:ext>
            </a:extLst>
          </p:cNvPr>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spcBef>
                <a:spcPts val="1001"/>
              </a:spcBef>
            </a:pPr>
            <a:r>
              <a:rPr lang="tr-TR" sz="2400" b="1" dirty="0"/>
              <a:t>CISPR 25: 2021</a:t>
            </a:r>
            <a:endParaRPr lang="en-US" sz="1800" b="0" strike="noStrike" spc="-1" dirty="0">
              <a:solidFill>
                <a:srgbClr val="000000"/>
              </a:solidFill>
            </a:endParaRPr>
          </a:p>
          <a:p>
            <a:pPr>
              <a:spcBef>
                <a:spcPts val="1001"/>
              </a:spcBef>
            </a:pPr>
            <a:r>
              <a:rPr lang="tr-TR" sz="2200" b="1" dirty="0"/>
              <a:t>Tanım</a:t>
            </a:r>
            <a:r>
              <a:rPr lang="tr-TR" sz="2200" dirty="0"/>
              <a:t>: CISPR 25, araç içindeki radyo alıcılarını elektromanyetik girişimlerden korumak için sınır değerler ve ölçüm yöntemlerini belirleyen bir standarttır.</a:t>
            </a:r>
          </a:p>
          <a:p>
            <a:r>
              <a:rPr lang="tr-TR" sz="2200" b="1" dirty="0"/>
              <a:t>Amacı</a:t>
            </a:r>
            <a:r>
              <a:rPr lang="tr-TR" sz="2200" dirty="0"/>
              <a:t>:</a:t>
            </a:r>
          </a:p>
          <a:p>
            <a:pPr marL="742950" lvl="1" indent="-285750">
              <a:buFont typeface="Arial" panose="020B0604020202020204" pitchFamily="34" charset="0"/>
              <a:buChar char="•"/>
            </a:pPr>
            <a:r>
              <a:rPr lang="tr-TR" sz="2200" dirty="0"/>
              <a:t>Elektronik cihazların ve bileşenlerin parazit yayılımını sınırlamak.</a:t>
            </a:r>
          </a:p>
          <a:p>
            <a:pPr marL="742950" lvl="1" indent="-285750">
              <a:buFont typeface="Arial" panose="020B0604020202020204" pitchFamily="34" charset="0"/>
              <a:buChar char="•"/>
            </a:pPr>
            <a:r>
              <a:rPr lang="tr-TR" sz="2200" dirty="0"/>
              <a:t>Radyo alıcıları, GPS, Bluetooth ve diğer iletişim cihazlarının performansını korumak.</a:t>
            </a:r>
          </a:p>
          <a:p>
            <a:r>
              <a:rPr lang="tr-TR" sz="2200" b="1" dirty="0"/>
              <a:t>Kapsam</a:t>
            </a:r>
            <a:r>
              <a:rPr lang="tr-TR" sz="2200" dirty="0"/>
              <a:t>:</a:t>
            </a:r>
          </a:p>
          <a:p>
            <a:pPr marL="800100" lvl="1" indent="-342900">
              <a:buFont typeface="Arial" panose="020B0604020202020204" pitchFamily="34" charset="0"/>
              <a:buChar char="•"/>
            </a:pPr>
            <a:r>
              <a:rPr lang="tr-TR" sz="2200" dirty="0"/>
              <a:t>150 kHz ile 2500 MHz frekans aralığındaki elektromanyetik emisyonlar.</a:t>
            </a:r>
          </a:p>
          <a:p>
            <a:pPr marL="800100" lvl="1" indent="-342900">
              <a:buFont typeface="Arial" panose="020B0604020202020204" pitchFamily="34" charset="0"/>
              <a:buChar char="•"/>
            </a:pPr>
            <a:r>
              <a:rPr lang="tr-TR" sz="2200" dirty="0"/>
              <a:t>Araç seviyesi ve bileşen seviyesindeki testleri kapsar.</a:t>
            </a:r>
          </a:p>
          <a:p>
            <a:r>
              <a:rPr lang="tr-TR" sz="2200" b="1" dirty="0"/>
              <a:t>Özellik</a:t>
            </a:r>
            <a:r>
              <a:rPr lang="tr-TR" sz="2200" dirty="0"/>
              <a:t>: Hem sürekli çalışan cihazlar hem de kısa süreli çalışan cihazlar için farklı sınırlar sunar.</a:t>
            </a:r>
          </a:p>
          <a:p>
            <a:pPr defTabSz="914400">
              <a:lnSpc>
                <a:spcPct val="90000"/>
              </a:lnSpc>
              <a:spcBef>
                <a:spcPts val="1001"/>
              </a:spcBef>
              <a:tabLst>
                <a:tab pos="0" algn="l"/>
              </a:tabLst>
            </a:pPr>
            <a:endParaRPr lang="en-US" sz="1800" b="0" strike="noStrike" spc="-1" dirty="0">
              <a:solidFill>
                <a:srgbClr val="000000"/>
              </a:solidFill>
              <a:latin typeface="Arial"/>
            </a:endParaRPr>
          </a:p>
        </p:txBody>
      </p:sp>
    </p:spTree>
    <p:extLst>
      <p:ext uri="{BB962C8B-B14F-4D97-AF65-F5344CB8AC3E}">
        <p14:creationId xmlns:p14="http://schemas.microsoft.com/office/powerpoint/2010/main" val="2880256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AE35E-FA0F-8D93-838D-064CA0CECEDD}"/>
            </a:ext>
          </a:extLst>
        </p:cNvPr>
        <p:cNvGrpSpPr/>
        <p:nvPr/>
      </p:nvGrpSpPr>
      <p:grpSpPr>
        <a:xfrm>
          <a:off x="0" y="0"/>
          <a:ext cx="0" cy="0"/>
          <a:chOff x="0" y="0"/>
          <a:chExt cx="0" cy="0"/>
        </a:xfrm>
      </p:grpSpPr>
      <p:sp>
        <p:nvSpPr>
          <p:cNvPr id="70" name="Title 12">
            <a:extLst>
              <a:ext uri="{FF2B5EF4-FFF2-40B4-BE49-F238E27FC236}">
                <a16:creationId xmlns:a16="http://schemas.microsoft.com/office/drawing/2014/main" id="{3942AE86-272C-D1F6-5252-2EAB9D89205B}"/>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pPr>
            <a:endParaRPr lang="en-US" sz="6000" b="0" strike="noStrike" spc="-1">
              <a:solidFill>
                <a:schemeClr val="dk1"/>
              </a:solidFill>
              <a:latin typeface="Century Gothic"/>
            </a:endParaRPr>
          </a:p>
        </p:txBody>
      </p:sp>
      <p:sp>
        <p:nvSpPr>
          <p:cNvPr id="72" name="Rectangle 27">
            <a:extLst>
              <a:ext uri="{FF2B5EF4-FFF2-40B4-BE49-F238E27FC236}">
                <a16:creationId xmlns:a16="http://schemas.microsoft.com/office/drawing/2014/main" id="{39D97A57-2D35-F175-34FF-83C2CFC83DB1}"/>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Calibri"/>
            </a:endParaRPr>
          </a:p>
        </p:txBody>
      </p:sp>
      <p:sp>
        <p:nvSpPr>
          <p:cNvPr id="73" name="Rectangle 28">
            <a:extLst>
              <a:ext uri="{FF2B5EF4-FFF2-40B4-BE49-F238E27FC236}">
                <a16:creationId xmlns:a16="http://schemas.microsoft.com/office/drawing/2014/main" id="{A1EFD524-11AC-1CB9-BE91-D13149C57F91}"/>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800" b="0" strike="noStrike" spc="-1">
              <a:solidFill>
                <a:schemeClr val="lt1"/>
              </a:solidFill>
              <a:latin typeface="Calibri"/>
            </a:endParaRPr>
          </a:p>
        </p:txBody>
      </p:sp>
      <p:grpSp>
        <p:nvGrpSpPr>
          <p:cNvPr id="74" name="Group 14">
            <a:extLst>
              <a:ext uri="{FF2B5EF4-FFF2-40B4-BE49-F238E27FC236}">
                <a16:creationId xmlns:a16="http://schemas.microsoft.com/office/drawing/2014/main" id="{4AABCA7A-0F1C-1FC4-9AA3-872D238AE042}"/>
              </a:ext>
            </a:extLst>
          </p:cNvPr>
          <p:cNvGrpSpPr/>
          <p:nvPr/>
        </p:nvGrpSpPr>
        <p:grpSpPr>
          <a:xfrm>
            <a:off x="10667880" y="6392880"/>
            <a:ext cx="1227600" cy="302400"/>
            <a:chOff x="10667880" y="6392880"/>
            <a:chExt cx="1227600" cy="302400"/>
          </a:xfrm>
        </p:grpSpPr>
        <p:sp>
          <p:nvSpPr>
            <p:cNvPr id="75" name="Üçgenler 12">
              <a:extLst>
                <a:ext uri="{FF2B5EF4-FFF2-40B4-BE49-F238E27FC236}">
                  <a16:creationId xmlns:a16="http://schemas.microsoft.com/office/drawing/2014/main" id="{8AD29ACD-73F9-6B8B-DDAD-2457F93965FD}"/>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00000"/>
                </a:lnSpc>
              </a:pPr>
              <a:endParaRPr lang="tr-TR" sz="1800" b="0" strike="noStrike" spc="-1">
                <a:solidFill>
                  <a:schemeClr val="dk1"/>
                </a:solidFill>
                <a:latin typeface="Calibri"/>
              </a:endParaRPr>
            </a:p>
          </p:txBody>
        </p:sp>
        <p:sp>
          <p:nvSpPr>
            <p:cNvPr id="76" name="Üçgen 12">
              <a:extLst>
                <a:ext uri="{FF2B5EF4-FFF2-40B4-BE49-F238E27FC236}">
                  <a16:creationId xmlns:a16="http://schemas.microsoft.com/office/drawing/2014/main" id="{6E6F78EE-2469-8965-A70A-20F2676B9046}"/>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00000"/>
                </a:lnSpc>
              </a:pPr>
              <a:endParaRPr lang="tr-TR" sz="1800" b="0" strike="noStrike" spc="-1">
                <a:solidFill>
                  <a:schemeClr val="dk1"/>
                </a:solidFill>
                <a:latin typeface="Calibri"/>
              </a:endParaRPr>
            </a:p>
          </p:txBody>
        </p:sp>
        <p:pic>
          <p:nvPicPr>
            <p:cNvPr id="77" name="Picture 13">
              <a:extLst>
                <a:ext uri="{FF2B5EF4-FFF2-40B4-BE49-F238E27FC236}">
                  <a16:creationId xmlns:a16="http://schemas.microsoft.com/office/drawing/2014/main" id="{1FF6F4EE-3490-9B4D-B491-D775EF307BC2}"/>
                </a:ext>
              </a:extLst>
            </p:cNvPr>
            <p:cNvPicPr/>
            <p:nvPr/>
          </p:nvPicPr>
          <p:blipFill>
            <a:blip r:embed="rId2"/>
            <a:stretch/>
          </p:blipFill>
          <p:spPr>
            <a:xfrm>
              <a:off x="11106720" y="6539760"/>
              <a:ext cx="788760" cy="155520"/>
            </a:xfrm>
            <a:prstGeom prst="rect">
              <a:avLst/>
            </a:prstGeom>
            <a:ln w="0">
              <a:noFill/>
            </a:ln>
          </p:spPr>
        </p:pic>
      </p:grpSp>
      <p:cxnSp>
        <p:nvCxnSpPr>
          <p:cNvPr id="78" name="Straight Connector 13">
            <a:extLst>
              <a:ext uri="{FF2B5EF4-FFF2-40B4-BE49-F238E27FC236}">
                <a16:creationId xmlns:a16="http://schemas.microsoft.com/office/drawing/2014/main" id="{80D75373-3833-8C84-B66A-96D5917AB335}"/>
              </a:ext>
            </a:extLst>
          </p:cNvPr>
          <p:cNvCxnSpPr/>
          <p:nvPr/>
        </p:nvCxnSpPr>
        <p:spPr>
          <a:xfrm>
            <a:off x="-36000" y="528480"/>
            <a:ext cx="12264840" cy="720"/>
          </a:xfrm>
          <a:prstGeom prst="straightConnector1">
            <a:avLst/>
          </a:prstGeom>
          <a:ln w="9525">
            <a:solidFill>
              <a:srgbClr val="FF0000"/>
            </a:solidFill>
            <a:round/>
          </a:ln>
        </p:spPr>
      </p:cxnSp>
      <p:sp>
        <p:nvSpPr>
          <p:cNvPr id="79" name="Subtitle 21">
            <a:extLst>
              <a:ext uri="{FF2B5EF4-FFF2-40B4-BE49-F238E27FC236}">
                <a16:creationId xmlns:a16="http://schemas.microsoft.com/office/drawing/2014/main" id="{CFD02AE0-213F-AFD7-7A5C-05A8030507AA}"/>
              </a:ext>
            </a:extLst>
          </p:cNvPr>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spcBef>
                <a:spcPts val="1001"/>
              </a:spcBef>
            </a:pPr>
            <a:r>
              <a:rPr lang="tr-TR" sz="2400" b="1" dirty="0"/>
              <a:t>CISPR 25 Test Türleri</a:t>
            </a:r>
            <a:endParaRPr lang="en-US" sz="1800" b="0" strike="noStrike" spc="-1" dirty="0">
              <a:solidFill>
                <a:srgbClr val="000000"/>
              </a:solidFill>
              <a:latin typeface="Arial"/>
            </a:endParaRPr>
          </a:p>
          <a:p>
            <a:pPr algn="just">
              <a:spcBef>
                <a:spcPts val="1001"/>
              </a:spcBef>
            </a:pPr>
            <a:r>
              <a:rPr lang="tr-TR" sz="2200" b="1" dirty="0"/>
              <a:t>Araç Seviyesi Testler</a:t>
            </a:r>
          </a:p>
          <a:p>
            <a:pPr algn="just"/>
            <a:r>
              <a:rPr lang="tr-TR" sz="2200" dirty="0"/>
              <a:t>Amaç: Tüm araç sistemlerinin birlikte çalışırken oluşturduğu toplam emisyonu ölçmek.</a:t>
            </a:r>
          </a:p>
          <a:p>
            <a:pPr algn="just"/>
            <a:r>
              <a:rPr lang="tr-TR" sz="2200" dirty="0"/>
              <a:t>Örnek Uygulamalar:</a:t>
            </a:r>
          </a:p>
          <a:p>
            <a:pPr marL="742950" lvl="1" indent="-285750" algn="just">
              <a:buFont typeface="Arial" panose="020B0604020202020204" pitchFamily="34" charset="0"/>
              <a:buChar char="•"/>
            </a:pPr>
            <a:r>
              <a:rPr lang="tr-TR" sz="2200" dirty="0"/>
              <a:t>Radyo anteni üzerindeki parazitlerin ölçülmesi.</a:t>
            </a:r>
          </a:p>
          <a:p>
            <a:pPr marL="742950" lvl="1" indent="-285750" algn="just">
              <a:buFont typeface="Arial" panose="020B0604020202020204" pitchFamily="34" charset="0"/>
              <a:buChar char="•"/>
            </a:pPr>
            <a:r>
              <a:rPr lang="tr-TR" sz="2200" dirty="0"/>
              <a:t>Araç içi elektrikli cihazların (motor, klima, farlar) etkisinin test edilmesi.</a:t>
            </a:r>
          </a:p>
          <a:p>
            <a:pPr algn="just"/>
            <a:r>
              <a:rPr lang="tr-TR" sz="2200" b="1" dirty="0"/>
              <a:t>Bileşen Seviyesi Testler</a:t>
            </a:r>
          </a:p>
          <a:p>
            <a:pPr algn="just"/>
            <a:r>
              <a:rPr lang="tr-TR" sz="2200" dirty="0"/>
              <a:t>Amaç: Tek tek bileşenlerin emisyonlarını kontrol etmek.</a:t>
            </a:r>
          </a:p>
          <a:p>
            <a:pPr algn="just"/>
            <a:r>
              <a:rPr lang="tr-TR" sz="2200" dirty="0"/>
              <a:t>Örnek Bileşenler:</a:t>
            </a:r>
          </a:p>
          <a:p>
            <a:pPr marL="742950" lvl="1" indent="-285750" algn="just">
              <a:buFont typeface="Arial" panose="020B0604020202020204" pitchFamily="34" charset="0"/>
              <a:buChar char="•"/>
            </a:pPr>
            <a:r>
              <a:rPr lang="tr-TR" sz="2200" dirty="0"/>
              <a:t>Elektrik motorları (silecek motorları, koltuk motorları).</a:t>
            </a:r>
          </a:p>
          <a:p>
            <a:pPr marL="742950" lvl="1" indent="-285750" algn="just">
              <a:buFont typeface="Arial" panose="020B0604020202020204" pitchFamily="34" charset="0"/>
              <a:buChar char="•"/>
            </a:pPr>
            <a:r>
              <a:rPr lang="tr-TR" sz="2200" dirty="0"/>
              <a:t>Alternatörler ve ECU’lar (Elektronik Kontrol Üniteleri).</a:t>
            </a:r>
          </a:p>
          <a:p>
            <a:pPr defTabSz="914400">
              <a:lnSpc>
                <a:spcPct val="90000"/>
              </a:lnSpc>
              <a:spcBef>
                <a:spcPts val="1001"/>
              </a:spcBef>
              <a:tabLst>
                <a:tab pos="0" algn="l"/>
              </a:tabLst>
            </a:pPr>
            <a:endParaRPr lang="en-US" sz="1800" b="0" strike="noStrike" spc="-1" dirty="0">
              <a:solidFill>
                <a:srgbClr val="000000"/>
              </a:solidFill>
              <a:latin typeface="Arial"/>
            </a:endParaRPr>
          </a:p>
        </p:txBody>
      </p:sp>
    </p:spTree>
    <p:extLst>
      <p:ext uri="{BB962C8B-B14F-4D97-AF65-F5344CB8AC3E}">
        <p14:creationId xmlns:p14="http://schemas.microsoft.com/office/powerpoint/2010/main" val="3285583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62F35-DB88-7BDC-2064-CCB606D8FB84}"/>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C0C40608-A9C1-290C-E2E0-B1C66E937945}"/>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31F8E7B2-BAD5-3B86-573F-1649A9D1EB25}"/>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57455BB4-967F-70D8-DB19-1313F1568EE8}"/>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444F4DA7-7FD5-DDFF-B0DA-0EB09AEAD3BC}"/>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687BFE23-C7DA-14F6-9486-FAB150AFDE88}"/>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6037BEE7-AB12-5744-5558-56517AE1FD83}"/>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6B6AC404-3DF6-A47B-CF4D-083A95955BBF}"/>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2CE3E1FF-4ECD-B528-E939-00623D570B27}"/>
              </a:ext>
            </a:extLst>
          </p:cNvPr>
          <p:cNvCxnSpPr/>
          <p:nvPr/>
        </p:nvCxnSpPr>
        <p:spPr>
          <a:xfrm>
            <a:off x="-36000" y="528480"/>
            <a:ext cx="12264840" cy="720"/>
          </a:xfrm>
          <a:prstGeom prst="straightConnector1">
            <a:avLst/>
          </a:prstGeom>
          <a:ln w="9525">
            <a:solidFill>
              <a:srgbClr val="FF0000"/>
            </a:solidFill>
            <a:round/>
          </a:ln>
        </p:spPr>
      </p:cxnSp>
      <p:sp>
        <p:nvSpPr>
          <p:cNvPr id="90" name="Subtitle 4">
            <a:extLst>
              <a:ext uri="{FF2B5EF4-FFF2-40B4-BE49-F238E27FC236}">
                <a16:creationId xmlns:a16="http://schemas.microsoft.com/office/drawing/2014/main" id="{24CA97F8-6939-B395-5284-B1DF45748355}"/>
              </a:ext>
            </a:extLst>
          </p:cNvPr>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spcBef>
                <a:spcPts val="1001"/>
              </a:spcBef>
            </a:pPr>
            <a:r>
              <a:rPr lang="tr-TR" sz="2400" b="1" dirty="0"/>
              <a:t>Gürültü Türleri</a:t>
            </a:r>
          </a:p>
          <a:p>
            <a:pPr algn="just">
              <a:spcBef>
                <a:spcPts val="1001"/>
              </a:spcBef>
            </a:pPr>
            <a:r>
              <a:rPr lang="tr-TR" sz="2200" b="1" dirty="0"/>
              <a:t>Geniş Bant Gürültüler</a:t>
            </a:r>
            <a:r>
              <a:rPr lang="tr-TR" sz="2200" dirty="0"/>
              <a:t>:</a:t>
            </a:r>
          </a:p>
          <a:p>
            <a:pPr marL="742950" lvl="1" indent="-285750" algn="just">
              <a:buFont typeface="Arial" panose="020B0604020202020204" pitchFamily="34" charset="0"/>
              <a:buChar char="•"/>
            </a:pPr>
            <a:r>
              <a:rPr lang="tr-TR" sz="2200" dirty="0"/>
              <a:t>Rastgele yayılır, motorlar ve anahtarlama devrelerinden kaynaklanır.</a:t>
            </a:r>
          </a:p>
          <a:p>
            <a:pPr algn="just"/>
            <a:r>
              <a:rPr lang="tr-TR" sz="2200" b="1" dirty="0"/>
              <a:t>Dar Bant Gürültüler</a:t>
            </a:r>
            <a:r>
              <a:rPr lang="tr-TR" sz="2200" dirty="0"/>
              <a:t>:</a:t>
            </a:r>
          </a:p>
          <a:p>
            <a:pPr marL="742950" lvl="1" indent="-285750" algn="just">
              <a:buFont typeface="Arial" panose="020B0604020202020204" pitchFamily="34" charset="0"/>
              <a:buChar char="•"/>
            </a:pPr>
            <a:r>
              <a:rPr lang="tr-TR" sz="2200" dirty="0"/>
              <a:t>Belirli frekanslarda yoğunlaşır, dijital devreler ve mikroişlemcilerden kaynaklanır.</a:t>
            </a:r>
          </a:p>
          <a:p>
            <a:pPr algn="just"/>
            <a:r>
              <a:rPr lang="tr-TR" sz="2200" b="1" dirty="0"/>
              <a:t>CISPR 25 Sınırları</a:t>
            </a:r>
          </a:p>
          <a:p>
            <a:pPr algn="just"/>
            <a:r>
              <a:rPr lang="tr-TR" sz="2200" dirty="0"/>
              <a:t>Gürültü kaynaklarına göre sınır değerler belirlenmiştir.</a:t>
            </a:r>
          </a:p>
          <a:p>
            <a:pPr algn="just"/>
            <a:endParaRPr lang="tr-TR" sz="2200" dirty="0"/>
          </a:p>
          <a:p>
            <a:pPr algn="just"/>
            <a:r>
              <a:rPr lang="tr-TR" sz="2200" b="1" dirty="0"/>
              <a:t>Frekans Aralıkları</a:t>
            </a:r>
            <a:r>
              <a:rPr lang="tr-TR" sz="2200" dirty="0"/>
              <a:t>:</a:t>
            </a:r>
          </a:p>
          <a:p>
            <a:pPr marL="742950" lvl="1" indent="-285750" algn="just">
              <a:buFont typeface="Arial" panose="020B0604020202020204" pitchFamily="34" charset="0"/>
              <a:buChar char="•"/>
            </a:pPr>
            <a:r>
              <a:rPr lang="tr-TR" sz="2200" b="1" dirty="0"/>
              <a:t>150 kHz - 30 MHz</a:t>
            </a:r>
            <a:r>
              <a:rPr lang="tr-TR" sz="2200" dirty="0"/>
              <a:t>: Uzun dalga ve orta dalga radyo koruması.</a:t>
            </a:r>
          </a:p>
          <a:p>
            <a:pPr marL="742950" lvl="1" indent="-285750" algn="just">
              <a:buFont typeface="Arial" panose="020B0604020202020204" pitchFamily="34" charset="0"/>
              <a:buChar char="•"/>
            </a:pPr>
            <a:r>
              <a:rPr lang="tr-TR" sz="2200" b="1" dirty="0"/>
              <a:t>30 MHz - 108 MHz</a:t>
            </a:r>
            <a:r>
              <a:rPr lang="tr-TR" sz="2200" dirty="0"/>
              <a:t>: FM radyo koruması.</a:t>
            </a:r>
          </a:p>
          <a:p>
            <a:pPr marL="742950" lvl="1" indent="-285750" algn="just">
              <a:buFont typeface="Arial" panose="020B0604020202020204" pitchFamily="34" charset="0"/>
              <a:buChar char="•"/>
            </a:pPr>
            <a:r>
              <a:rPr lang="tr-TR" sz="2200" b="1" dirty="0"/>
              <a:t>144 MHz - 1000 MHz</a:t>
            </a:r>
            <a:r>
              <a:rPr lang="tr-TR" sz="2200" dirty="0"/>
              <a:t>: Mobil iletişim ve GPS koruması.</a:t>
            </a:r>
          </a:p>
          <a:p>
            <a:pPr defTabSz="914400">
              <a:lnSpc>
                <a:spcPct val="90000"/>
              </a:lnSpc>
              <a:spcBef>
                <a:spcPts val="1001"/>
              </a:spcBef>
              <a:tabLst>
                <a:tab pos="0" algn="l"/>
              </a:tabLst>
            </a:pPr>
            <a:endParaRPr lang="en-US" sz="2200" b="0" strike="noStrike" spc="-1" dirty="0">
              <a:solidFill>
                <a:srgbClr val="000000"/>
              </a:solidFill>
            </a:endParaRPr>
          </a:p>
          <a:p>
            <a:pPr defTabSz="914400">
              <a:lnSpc>
                <a:spcPct val="90000"/>
              </a:lnSpc>
              <a:spcBef>
                <a:spcPts val="1001"/>
              </a:spcBef>
              <a:tabLst>
                <a:tab pos="0" algn="l"/>
              </a:tabLst>
            </a:pPr>
            <a:endParaRPr lang="en-US" sz="2400" b="0" strike="noStrike" spc="-1" dirty="0">
              <a:solidFill>
                <a:srgbClr val="000000"/>
              </a:solidFill>
              <a:latin typeface="Arial"/>
            </a:endParaRPr>
          </a:p>
          <a:p>
            <a:pPr defTabSz="914400">
              <a:lnSpc>
                <a:spcPct val="90000"/>
              </a:lnSpc>
              <a:spcBef>
                <a:spcPts val="1001"/>
              </a:spcBef>
              <a:tabLst>
                <a:tab pos="0" algn="l"/>
              </a:tabLst>
            </a:pPr>
            <a:r>
              <a:rPr lang="en-US" sz="2200" b="0" strike="noStrike" spc="-1" dirty="0">
                <a:solidFill>
                  <a:schemeClr val="dk1"/>
                </a:solidFill>
                <a:latin typeface="Calibri"/>
              </a:rPr>
              <a:t> </a:t>
            </a:r>
            <a:endParaRPr lang="en-US" sz="22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p:spTree>
    <p:extLst>
      <p:ext uri="{BB962C8B-B14F-4D97-AF65-F5344CB8AC3E}">
        <p14:creationId xmlns:p14="http://schemas.microsoft.com/office/powerpoint/2010/main" val="15500183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C33D-DD40-AA80-ABF9-0EFC690BF6BA}"/>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D94A9499-DE35-D0B3-0412-90295B3E9AE5}"/>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658F0CAA-F927-BB32-DF93-A0F7FE912668}"/>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8E4B3912-2740-B9CA-9EB8-9823C80C238F}"/>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A34DE121-5799-476B-7E16-803021BC92AD}"/>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7AFACB52-CA57-B9F9-845F-800A90D60010}"/>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C17484AD-324D-80D6-3EFA-7E8359153319}"/>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EFAE0AA2-6EB7-6140-CB28-B00DD103B8B7}"/>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1605E4A2-F8E4-2AAF-A655-C21455321027}"/>
              </a:ext>
            </a:extLst>
          </p:cNvPr>
          <p:cNvCxnSpPr/>
          <p:nvPr/>
        </p:nvCxnSpPr>
        <p:spPr>
          <a:xfrm>
            <a:off x="-36000" y="528480"/>
            <a:ext cx="12264840" cy="720"/>
          </a:xfrm>
          <a:prstGeom prst="straightConnector1">
            <a:avLst/>
          </a:prstGeom>
          <a:ln w="9525">
            <a:solidFill>
              <a:srgbClr val="FF0000"/>
            </a:solidFill>
            <a:round/>
          </a:ln>
        </p:spPr>
      </p:cxnSp>
      <p:sp>
        <p:nvSpPr>
          <p:cNvPr id="90" name="Subtitle 4">
            <a:extLst>
              <a:ext uri="{FF2B5EF4-FFF2-40B4-BE49-F238E27FC236}">
                <a16:creationId xmlns:a16="http://schemas.microsoft.com/office/drawing/2014/main" id="{067C4142-D0AA-D4B3-3F86-D41F8372654E}"/>
              </a:ext>
            </a:extLst>
          </p:cNvPr>
          <p:cNvSpPr/>
          <p:nvPr/>
        </p:nvSpPr>
        <p:spPr>
          <a:xfrm>
            <a:off x="408600" y="900720"/>
            <a:ext cx="10792800" cy="516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spcBef>
                <a:spcPts val="1001"/>
              </a:spcBef>
            </a:pPr>
            <a:r>
              <a:rPr lang="tr-TR" sz="2400" b="1" dirty="0"/>
              <a:t>CISPR 25’in Önemi</a:t>
            </a:r>
          </a:p>
          <a:p>
            <a:pPr algn="just">
              <a:spcBef>
                <a:spcPts val="1001"/>
              </a:spcBef>
            </a:pPr>
            <a:r>
              <a:rPr lang="tr-TR" sz="2200" b="1" dirty="0"/>
              <a:t>Araç Üreticileri İçin Avantajlar</a:t>
            </a:r>
          </a:p>
          <a:p>
            <a:pPr algn="just">
              <a:buFont typeface="Arial" panose="020B0604020202020204" pitchFamily="34" charset="0"/>
              <a:buChar char="•"/>
            </a:pPr>
            <a:r>
              <a:rPr lang="tr-TR" sz="2200" dirty="0"/>
              <a:t>Regülasyon Uyumluluğu: Küresel EMC gereksinimlerini karşılar.</a:t>
            </a:r>
          </a:p>
          <a:p>
            <a:pPr algn="just">
              <a:buFont typeface="Arial" panose="020B0604020202020204" pitchFamily="34" charset="0"/>
              <a:buChar char="•"/>
            </a:pPr>
            <a:r>
              <a:rPr lang="tr-TR" sz="2200" dirty="0"/>
              <a:t>Daha Güvenli ve Verimli Araçlar: Parazitlerden etkilenmeyen sistemler.</a:t>
            </a:r>
          </a:p>
          <a:p>
            <a:pPr algn="just"/>
            <a:endParaRPr lang="tr-TR" sz="2200" dirty="0"/>
          </a:p>
          <a:p>
            <a:pPr algn="just"/>
            <a:r>
              <a:rPr lang="tr-TR" sz="2200" b="1" dirty="0"/>
              <a:t>Son Kullanıcı İçin Avantajlar</a:t>
            </a:r>
          </a:p>
          <a:p>
            <a:pPr algn="just">
              <a:buFont typeface="Arial" panose="020B0604020202020204" pitchFamily="34" charset="0"/>
              <a:buChar char="•"/>
            </a:pPr>
            <a:r>
              <a:rPr lang="tr-TR" sz="2200" dirty="0"/>
              <a:t>Kesintisiz İletişim: FM radyo, Bluetooth, GPS gibi sistemlerin performansı korunur.</a:t>
            </a:r>
          </a:p>
          <a:p>
            <a:pPr algn="just">
              <a:buFont typeface="Arial" panose="020B0604020202020204" pitchFamily="34" charset="0"/>
              <a:buChar char="•"/>
            </a:pPr>
            <a:r>
              <a:rPr lang="tr-TR" sz="2200" dirty="0"/>
              <a:t>Daha İyi Kullanıcı Deneyimi: Radyo ve diğer elektronik cihazlar net ve kesintisiz çalışır. [3]</a:t>
            </a:r>
          </a:p>
          <a:p>
            <a:pPr algn="just" defTabSz="914400">
              <a:lnSpc>
                <a:spcPct val="90000"/>
              </a:lnSpc>
              <a:spcBef>
                <a:spcPts val="1001"/>
              </a:spcBef>
              <a:tabLst>
                <a:tab pos="0" algn="l"/>
              </a:tabLst>
            </a:pPr>
            <a:endParaRPr lang="en-US" sz="2400" b="0" strike="noStrike" spc="-1" dirty="0">
              <a:solidFill>
                <a:srgbClr val="000000"/>
              </a:solidFill>
              <a:latin typeface="Arial"/>
            </a:endParaRPr>
          </a:p>
          <a:p>
            <a:pPr defTabSz="914400">
              <a:lnSpc>
                <a:spcPct val="90000"/>
              </a:lnSpc>
              <a:spcBef>
                <a:spcPts val="1001"/>
              </a:spcBef>
              <a:tabLst>
                <a:tab pos="0" algn="l"/>
              </a:tabLst>
            </a:pPr>
            <a:endParaRPr lang="en-US" sz="2400" b="0" strike="noStrike" spc="-1" dirty="0">
              <a:solidFill>
                <a:srgbClr val="000000"/>
              </a:solidFill>
              <a:latin typeface="Arial"/>
            </a:endParaRPr>
          </a:p>
          <a:p>
            <a:pPr defTabSz="914400">
              <a:lnSpc>
                <a:spcPct val="90000"/>
              </a:lnSpc>
              <a:spcBef>
                <a:spcPts val="1001"/>
              </a:spcBef>
              <a:tabLst>
                <a:tab pos="0" algn="l"/>
              </a:tabLst>
            </a:pPr>
            <a:r>
              <a:rPr lang="en-US" sz="2200" b="0" strike="noStrike" spc="-1" dirty="0">
                <a:solidFill>
                  <a:schemeClr val="dk1"/>
                </a:solidFill>
                <a:latin typeface="Calibri"/>
              </a:rPr>
              <a:t> </a:t>
            </a:r>
            <a:endParaRPr lang="en-US" sz="22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a:p>
            <a:pPr defTabSz="914400">
              <a:lnSpc>
                <a:spcPct val="90000"/>
              </a:lnSpc>
              <a:spcBef>
                <a:spcPts val="1001"/>
              </a:spcBef>
              <a:tabLst>
                <a:tab pos="0" algn="l"/>
              </a:tabLst>
            </a:pPr>
            <a:endParaRPr lang="en-US" sz="1800" b="0" strike="noStrike" spc="-1" dirty="0">
              <a:solidFill>
                <a:srgbClr val="000000"/>
              </a:solidFill>
              <a:latin typeface="Arial"/>
            </a:endParaRPr>
          </a:p>
        </p:txBody>
      </p:sp>
    </p:spTree>
    <p:extLst>
      <p:ext uri="{BB962C8B-B14F-4D97-AF65-F5344CB8AC3E}">
        <p14:creationId xmlns:p14="http://schemas.microsoft.com/office/powerpoint/2010/main" val="23479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CCB36-EB77-FEF5-8C1A-E761B3064F4B}"/>
            </a:ext>
          </a:extLst>
        </p:cNvPr>
        <p:cNvGrpSpPr/>
        <p:nvPr/>
      </p:nvGrpSpPr>
      <p:grpSpPr>
        <a:xfrm>
          <a:off x="0" y="0"/>
          <a:ext cx="0" cy="0"/>
          <a:chOff x="0" y="0"/>
          <a:chExt cx="0" cy="0"/>
        </a:xfrm>
      </p:grpSpPr>
      <p:sp>
        <p:nvSpPr>
          <p:cNvPr id="81" name="Title 4">
            <a:extLst>
              <a:ext uri="{FF2B5EF4-FFF2-40B4-BE49-F238E27FC236}">
                <a16:creationId xmlns:a16="http://schemas.microsoft.com/office/drawing/2014/main" id="{03102973-ED1B-7BBD-1DC2-EFD8846E2371}"/>
              </a:ext>
            </a:extLst>
          </p:cNvPr>
          <p:cNvSpPr/>
          <p:nvPr/>
        </p:nvSpPr>
        <p:spPr>
          <a:xfrm>
            <a:off x="1523880" y="786960"/>
            <a:ext cx="9143280" cy="23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endParaRPr lang="en-US" sz="6000" b="0" strike="noStrike" spc="-1">
              <a:solidFill>
                <a:schemeClr val="dk1"/>
              </a:solidFill>
              <a:latin typeface="Century Gothic"/>
            </a:endParaRPr>
          </a:p>
        </p:txBody>
      </p:sp>
      <p:sp>
        <p:nvSpPr>
          <p:cNvPr id="83" name="Rectangle 7">
            <a:extLst>
              <a:ext uri="{FF2B5EF4-FFF2-40B4-BE49-F238E27FC236}">
                <a16:creationId xmlns:a16="http://schemas.microsoft.com/office/drawing/2014/main" id="{3E1B2FBB-63F3-EC53-263D-CA4490D90D3A}"/>
              </a:ext>
            </a:extLst>
          </p:cNvPr>
          <p:cNvSpPr/>
          <p:nvPr/>
        </p:nvSpPr>
        <p:spPr>
          <a:xfrm>
            <a:off x="0" y="6529680"/>
            <a:ext cx="4068360" cy="365400"/>
          </a:xfrm>
          <a:prstGeom prst="rect">
            <a:avLst/>
          </a:prstGeom>
          <a:solidFill>
            <a:srgbClr val="E7274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4" name="Rectangle 8">
            <a:extLst>
              <a:ext uri="{FF2B5EF4-FFF2-40B4-BE49-F238E27FC236}">
                <a16:creationId xmlns:a16="http://schemas.microsoft.com/office/drawing/2014/main" id="{0BC42C6B-20DA-5D51-E18B-6F28DD1020D0}"/>
              </a:ext>
            </a:extLst>
          </p:cNvPr>
          <p:cNvSpPr/>
          <p:nvPr/>
        </p:nvSpPr>
        <p:spPr>
          <a:xfrm>
            <a:off x="4069080" y="6529680"/>
            <a:ext cx="4068360" cy="365400"/>
          </a:xfrm>
          <a:prstGeom prst="rect">
            <a:avLst/>
          </a:prstGeom>
          <a:solidFill>
            <a:srgbClr val="AEACAE"/>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85" name="Group 2">
            <a:extLst>
              <a:ext uri="{FF2B5EF4-FFF2-40B4-BE49-F238E27FC236}">
                <a16:creationId xmlns:a16="http://schemas.microsoft.com/office/drawing/2014/main" id="{A0A30C18-AC1E-64C9-BD16-21911FAE16A8}"/>
              </a:ext>
            </a:extLst>
          </p:cNvPr>
          <p:cNvGrpSpPr/>
          <p:nvPr/>
        </p:nvGrpSpPr>
        <p:grpSpPr>
          <a:xfrm>
            <a:off x="10667880" y="6392880"/>
            <a:ext cx="1227600" cy="302400"/>
            <a:chOff x="10667880" y="6392880"/>
            <a:chExt cx="1227600" cy="302400"/>
          </a:xfrm>
        </p:grpSpPr>
        <p:sp>
          <p:nvSpPr>
            <p:cNvPr id="86" name="Üçgenler 2">
              <a:extLst>
                <a:ext uri="{FF2B5EF4-FFF2-40B4-BE49-F238E27FC236}">
                  <a16:creationId xmlns:a16="http://schemas.microsoft.com/office/drawing/2014/main" id="{D7C0296D-59B9-7D22-E494-D89C0FFD3E9C}"/>
                </a:ext>
              </a:extLst>
            </p:cNvPr>
            <p:cNvSpPr/>
            <p:nvPr/>
          </p:nvSpPr>
          <p:spPr>
            <a:xfrm>
              <a:off x="10667880" y="6392880"/>
              <a:ext cx="147960" cy="298080"/>
            </a:xfrm>
            <a:custGeom>
              <a:avLst/>
              <a:gdLst>
                <a:gd name="textAreaLeft" fmla="*/ 0 w 147960"/>
                <a:gd name="textAreaRight" fmla="*/ 148680 w 147960"/>
                <a:gd name="textAreaTop" fmla="*/ 0 h 298080"/>
                <a:gd name="textAreaBottom" fmla="*/ 298800 h 298080"/>
              </a:gdLst>
              <a:ahLst/>
              <a:cxnLst/>
              <a:rect l="textAreaLeft" t="textAreaTop" r="textAreaRight" b="textAreaBottom"/>
              <a:pathLst>
                <a:path w="1516" h="3051">
                  <a:moveTo>
                    <a:pt x="0" y="0"/>
                  </a:moveTo>
                  <a:lnTo>
                    <a:pt x="0" y="762"/>
                  </a:lnTo>
                  <a:lnTo>
                    <a:pt x="0" y="1526"/>
                  </a:lnTo>
                  <a:lnTo>
                    <a:pt x="0" y="2288"/>
                  </a:lnTo>
                  <a:lnTo>
                    <a:pt x="0" y="3051"/>
                  </a:lnTo>
                  <a:lnTo>
                    <a:pt x="757" y="3051"/>
                  </a:lnTo>
                  <a:lnTo>
                    <a:pt x="1516" y="3051"/>
                  </a:lnTo>
                  <a:lnTo>
                    <a:pt x="790" y="2291"/>
                  </a:lnTo>
                  <a:lnTo>
                    <a:pt x="65" y="1531"/>
                  </a:lnTo>
                  <a:lnTo>
                    <a:pt x="790" y="765"/>
                  </a:lnTo>
                  <a:lnTo>
                    <a:pt x="1516" y="0"/>
                  </a:lnTo>
                  <a:lnTo>
                    <a:pt x="757" y="0"/>
                  </a:lnTo>
                  <a:lnTo>
                    <a:pt x="0"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sp>
          <p:nvSpPr>
            <p:cNvPr id="87" name="Üçgen 2">
              <a:extLst>
                <a:ext uri="{FF2B5EF4-FFF2-40B4-BE49-F238E27FC236}">
                  <a16:creationId xmlns:a16="http://schemas.microsoft.com/office/drawing/2014/main" id="{FE892DB3-2D99-2CB5-369E-39C2847D41C5}"/>
                </a:ext>
              </a:extLst>
            </p:cNvPr>
            <p:cNvSpPr/>
            <p:nvPr/>
          </p:nvSpPr>
          <p:spPr>
            <a:xfrm>
              <a:off x="10816560" y="6393240"/>
              <a:ext cx="147960" cy="298440"/>
            </a:xfrm>
            <a:custGeom>
              <a:avLst/>
              <a:gdLst>
                <a:gd name="textAreaLeft" fmla="*/ 0 w 147960"/>
                <a:gd name="textAreaRight" fmla="*/ 148680 w 147960"/>
                <a:gd name="textAreaTop" fmla="*/ 0 h 298440"/>
                <a:gd name="textAreaBottom" fmla="*/ 299160 h 298440"/>
              </a:gdLst>
              <a:ahLst/>
              <a:cxnLst/>
              <a:rect l="textAreaLeft" t="textAreaTop" r="textAreaRight" b="textAreaBottom"/>
              <a:pathLst>
                <a:path w="1517" h="3052">
                  <a:moveTo>
                    <a:pt x="1517" y="0"/>
                  </a:moveTo>
                  <a:lnTo>
                    <a:pt x="758" y="765"/>
                  </a:lnTo>
                  <a:lnTo>
                    <a:pt x="0" y="1532"/>
                  </a:lnTo>
                  <a:lnTo>
                    <a:pt x="758" y="2292"/>
                  </a:lnTo>
                  <a:lnTo>
                    <a:pt x="1517" y="3052"/>
                  </a:lnTo>
                  <a:lnTo>
                    <a:pt x="1517" y="2289"/>
                  </a:lnTo>
                  <a:lnTo>
                    <a:pt x="1517" y="1526"/>
                  </a:lnTo>
                  <a:lnTo>
                    <a:pt x="1517" y="762"/>
                  </a:lnTo>
                  <a:lnTo>
                    <a:pt x="1517" y="0"/>
                  </a:lnTo>
                  <a:close/>
                </a:path>
              </a:pathLst>
            </a:custGeom>
            <a:solidFill>
              <a:srgbClr val="E72744"/>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endParaRPr lang="tr-TR" sz="1800" b="0" strike="noStrike" spc="-1">
                <a:solidFill>
                  <a:schemeClr val="dk1"/>
                </a:solidFill>
                <a:latin typeface="Calibri"/>
              </a:endParaRPr>
            </a:p>
          </p:txBody>
        </p:sp>
        <p:pic>
          <p:nvPicPr>
            <p:cNvPr id="88" name="Picture 2">
              <a:extLst>
                <a:ext uri="{FF2B5EF4-FFF2-40B4-BE49-F238E27FC236}">
                  <a16:creationId xmlns:a16="http://schemas.microsoft.com/office/drawing/2014/main" id="{051AD76A-2FB3-F769-367B-D57BB09F2124}"/>
                </a:ext>
              </a:extLst>
            </p:cNvPr>
            <p:cNvPicPr/>
            <p:nvPr/>
          </p:nvPicPr>
          <p:blipFill>
            <a:blip r:embed="rId2"/>
            <a:stretch/>
          </p:blipFill>
          <p:spPr>
            <a:xfrm>
              <a:off x="11106720" y="6539760"/>
              <a:ext cx="788760" cy="155520"/>
            </a:xfrm>
            <a:prstGeom prst="rect">
              <a:avLst/>
            </a:prstGeom>
            <a:ln w="0">
              <a:noFill/>
            </a:ln>
          </p:spPr>
        </p:pic>
      </p:grpSp>
      <p:cxnSp>
        <p:nvCxnSpPr>
          <p:cNvPr id="89" name="Straight Connector 3">
            <a:extLst>
              <a:ext uri="{FF2B5EF4-FFF2-40B4-BE49-F238E27FC236}">
                <a16:creationId xmlns:a16="http://schemas.microsoft.com/office/drawing/2014/main" id="{F0758478-7B2C-2A19-3A09-9C5FED5C88B5}"/>
              </a:ext>
            </a:extLst>
          </p:cNvPr>
          <p:cNvCxnSpPr/>
          <p:nvPr/>
        </p:nvCxnSpPr>
        <p:spPr>
          <a:xfrm>
            <a:off x="-36000" y="528480"/>
            <a:ext cx="12264840" cy="720"/>
          </a:xfrm>
          <a:prstGeom prst="straightConnector1">
            <a:avLst/>
          </a:prstGeom>
          <a:ln w="9525">
            <a:solidFill>
              <a:srgbClr val="FF0000"/>
            </a:solidFill>
            <a:round/>
          </a:ln>
        </p:spPr>
      </p:cxnSp>
      <p:pic>
        <p:nvPicPr>
          <p:cNvPr id="3" name="Resim 2">
            <a:extLst>
              <a:ext uri="{FF2B5EF4-FFF2-40B4-BE49-F238E27FC236}">
                <a16:creationId xmlns:a16="http://schemas.microsoft.com/office/drawing/2014/main" id="{7F644806-B46A-1374-754C-E6E8B05B73D6}"/>
              </a:ext>
            </a:extLst>
          </p:cNvPr>
          <p:cNvPicPr>
            <a:picLocks noChangeAspect="1"/>
          </p:cNvPicPr>
          <p:nvPr/>
        </p:nvPicPr>
        <p:blipFill>
          <a:blip r:embed="rId3"/>
          <a:stretch>
            <a:fillRect/>
          </a:stretch>
        </p:blipFill>
        <p:spPr>
          <a:xfrm>
            <a:off x="319927" y="1145671"/>
            <a:ext cx="11551186" cy="3489016"/>
          </a:xfrm>
          <a:prstGeom prst="rect">
            <a:avLst/>
          </a:prstGeom>
        </p:spPr>
      </p:pic>
      <p:sp>
        <p:nvSpPr>
          <p:cNvPr id="4" name="Metin kutusu 3">
            <a:extLst>
              <a:ext uri="{FF2B5EF4-FFF2-40B4-BE49-F238E27FC236}">
                <a16:creationId xmlns:a16="http://schemas.microsoft.com/office/drawing/2014/main" id="{0FA7563F-3AFA-8E06-1373-895CE9477218}"/>
              </a:ext>
            </a:extLst>
          </p:cNvPr>
          <p:cNvSpPr txBox="1"/>
          <p:nvPr/>
        </p:nvSpPr>
        <p:spPr>
          <a:xfrm>
            <a:off x="2116343" y="4635407"/>
            <a:ext cx="8279514" cy="615553"/>
          </a:xfrm>
          <a:prstGeom prst="rect">
            <a:avLst/>
          </a:prstGeom>
          <a:noFill/>
        </p:spPr>
        <p:txBody>
          <a:bodyPr wrap="square">
            <a:spAutoFit/>
          </a:bodyPr>
          <a:lstStyle/>
          <a:p>
            <a:endParaRPr lang="en-US" b="1" dirty="0"/>
          </a:p>
          <a:p>
            <a:r>
              <a:rPr lang="tr-TR" sz="1600" i="1" dirty="0"/>
              <a:t>Şekil 1: </a:t>
            </a:r>
            <a:r>
              <a:rPr lang="en-US" sz="1600" i="1" dirty="0"/>
              <a:t>IEC </a:t>
            </a:r>
            <a:r>
              <a:rPr lang="en-US" sz="1600" i="1" dirty="0" err="1"/>
              <a:t>ve</a:t>
            </a:r>
            <a:r>
              <a:rPr lang="en-US" sz="1600" i="1" dirty="0"/>
              <a:t> CISPR </a:t>
            </a:r>
            <a:r>
              <a:rPr lang="en-US" sz="1600" i="1" dirty="0" err="1"/>
              <a:t>Tarafından</a:t>
            </a:r>
            <a:r>
              <a:rPr lang="en-US" sz="1600" i="1" dirty="0"/>
              <a:t> </a:t>
            </a:r>
            <a:r>
              <a:rPr lang="en-US" sz="1600" i="1" dirty="0" err="1"/>
              <a:t>Sınıflandırılmış</a:t>
            </a:r>
            <a:r>
              <a:rPr lang="en-US" sz="1600" i="1" dirty="0"/>
              <a:t> </a:t>
            </a:r>
            <a:r>
              <a:rPr lang="en-US" sz="1600" i="1" dirty="0" err="1"/>
              <a:t>Harmonik</a:t>
            </a:r>
            <a:r>
              <a:rPr lang="en-US" sz="1600" i="1" dirty="0"/>
              <a:t> </a:t>
            </a:r>
            <a:r>
              <a:rPr lang="en-US" sz="1600" i="1" dirty="0" err="1"/>
              <a:t>Akım</a:t>
            </a:r>
            <a:r>
              <a:rPr lang="en-US" sz="1600" i="1" dirty="0"/>
              <a:t> </a:t>
            </a:r>
            <a:r>
              <a:rPr lang="en-US" sz="1600" i="1" dirty="0" err="1"/>
              <a:t>ve</a:t>
            </a:r>
            <a:r>
              <a:rPr lang="en-US" sz="1600" i="1" dirty="0"/>
              <a:t> </a:t>
            </a:r>
            <a:r>
              <a:rPr lang="en-US" sz="1600" i="1" dirty="0" err="1"/>
              <a:t>İletilen</a:t>
            </a:r>
            <a:r>
              <a:rPr lang="en-US" sz="1600" i="1" dirty="0"/>
              <a:t> EMI </a:t>
            </a:r>
            <a:r>
              <a:rPr lang="en-US" sz="1600" i="1" dirty="0" err="1"/>
              <a:t>Frekans</a:t>
            </a:r>
            <a:r>
              <a:rPr lang="en-US" sz="1600" i="1" dirty="0"/>
              <a:t> </a:t>
            </a:r>
            <a:r>
              <a:rPr lang="en-US" sz="1600" i="1" dirty="0" err="1"/>
              <a:t>Aralıkları</a:t>
            </a:r>
            <a:r>
              <a:rPr lang="tr-TR" sz="1600" i="1" dirty="0"/>
              <a:t> [4]</a:t>
            </a:r>
            <a:endParaRPr lang="en-US" sz="1600" i="1" dirty="0"/>
          </a:p>
        </p:txBody>
      </p:sp>
    </p:spTree>
    <p:extLst>
      <p:ext uri="{BB962C8B-B14F-4D97-AF65-F5344CB8AC3E}">
        <p14:creationId xmlns:p14="http://schemas.microsoft.com/office/powerpoint/2010/main" val="2176823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5576</TotalTime>
  <Words>1334</Words>
  <Application>Microsoft Office PowerPoint</Application>
  <PresentationFormat>Widescreen</PresentationFormat>
  <Paragraphs>146</Paragraphs>
  <Slides>29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Microsoft YaHei</vt:lpstr>
      <vt:lpstr>Arial</vt:lpstr>
      <vt:lpstr>Calibri</vt:lpstr>
      <vt:lpstr>Calibri Light</vt:lpstr>
      <vt:lpstr>Cambria Math</vt:lpstr>
      <vt:lpstr>Century Gothic</vt:lpstr>
      <vt:lpstr>DejaVu Sans</vt:lpstr>
      <vt:lpstr>LMMono12-Regular</vt:lpstr>
      <vt:lpstr>LMRoman12-Regular</vt:lpstr>
      <vt:lpstr>LMRomanCaps10-Regular</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Hazal Badal</dc:creator>
  <dc:description/>
  <cp:lastModifiedBy>Elektrikli Arge Stajyer</cp:lastModifiedBy>
  <cp:revision>648</cp:revision>
  <dcterms:created xsi:type="dcterms:W3CDTF">2023-08-23T10:54:25Z</dcterms:created>
  <dcterms:modified xsi:type="dcterms:W3CDTF">2025-01-10T08:06:22Z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3</vt:i4>
  </property>
</Properties>
</file>